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4"/>
  </p:sldMasterIdLst>
  <p:sldIdLst>
    <p:sldId id="256" r:id="rId5"/>
    <p:sldId id="257" r:id="rId6"/>
    <p:sldId id="260" r:id="rId7"/>
    <p:sldId id="261" r:id="rId8"/>
    <p:sldId id="258" r:id="rId9"/>
    <p:sldId id="259" r:id="rId10"/>
    <p:sldId id="262" r:id="rId11"/>
    <p:sldId id="263" r:id="rId12"/>
    <p:sldId id="264" r:id="rId13"/>
    <p:sldId id="267" r:id="rId14"/>
    <p:sldId id="275" r:id="rId15"/>
    <p:sldId id="268" r:id="rId16"/>
    <p:sldId id="265" r:id="rId17"/>
    <p:sldId id="266" r:id="rId18"/>
    <p:sldId id="273" r:id="rId19"/>
    <p:sldId id="274" r:id="rId20"/>
    <p:sldId id="271" r:id="rId21"/>
    <p:sldId id="27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491A4C5-595C-9EB5-2608-6F1F1160D406}" name="Bhookya, Gopi Krishna" initials="BG" userId="S::gb42904n@pace.edu::06149035-0fc7-491b-a239-444181b3038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CFD6A4-C443-D041-61EE-C3BACEAB688D}" v="121" dt="2025-02-11T01:50:36.909"/>
    <p1510:client id="{188751F9-EBE1-C1EE-9ACB-6DE8427D9E28}" v="16" dt="2025-02-10T18:30:00.475"/>
    <p1510:client id="{1FB50EA4-F642-8634-AB08-A4AB7A66B11F}" v="156" dt="2025-02-10T21:00:54.177"/>
    <p1510:client id="{2922F82E-745A-0BB1-EBFE-EA8E8E87F845}" v="63" dt="2025-02-10T19:41:16.647"/>
    <p1510:client id="{4C1C0EBF-2C1D-4592-B37F-00E96FD76194}" v="596" dt="2025-02-11T04:48:47.794"/>
    <p1510:client id="{5807035C-532A-F0E8-B4BF-71290534C34C}" v="105" dt="2025-02-10T20:12:36.524"/>
    <p1510:client id="{671F0889-22FD-33CC-6573-BA87BFC83F0B}" v="22" dt="2025-02-11T00:50:43.283"/>
    <p1510:client id="{AB24C5BE-C94D-1901-8545-A96611EC907C}" v="1" dt="2025-02-11T03:17:48.026"/>
    <p1510:client id="{B98D5190-9C27-9E88-75E8-AFEFB94FFF3F}" v="396" dt="2025-02-10T18:50:44.795"/>
    <p1510:client id="{F5DD234F-093A-2535-7BB0-6DB0F32B4875}" v="1" dt="2025-02-11T04:16:20.6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microsoft.com/office/2015/10/relationships/revisionInfo" Target="revisionInfo.xml"/></Relationships>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jpeg>
</file>

<file path=ppt/media/image21.png>
</file>

<file path=ppt/media/image22.png>
</file>

<file path=ppt/media/image23.png>
</file>

<file path=ppt/media/image3.jpeg>
</file>

<file path=ppt/media/image4.jpe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2960496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9B2E42-9799-4829-BCA2-6934273CF7E0}" type="datetimeFigureOut">
              <a:rPr lang="en-IN" smtClean="0"/>
              <a:t>11-02-2025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17464706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8762392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latin typeface="Times New Roman" panose="02020603050405020304" pitchFamily="18" charset="0"/>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latin typeface="Times New Roman" panose="02020603050405020304" pitchFamily="18" charset="0"/>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25738059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20166313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latin typeface="Times New Roman" panose="02020603050405020304" pitchFamily="18" charset="0"/>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latin typeface="Times New Roman" panose="02020603050405020304" pitchFamily="18" charset="0"/>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125387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1794409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33728890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3439544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1193639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9B2E42-9799-4829-BCA2-6934273CF7E0}" type="datetimeFigureOut">
              <a:rPr lang="en-IN" smtClean="0"/>
              <a:t>11-02-2025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30972890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29B2E42-9799-4829-BCA2-6934273CF7E0}" type="datetimeFigureOut">
              <a:rPr lang="en-IN" smtClean="0"/>
              <a:t>11-02-2025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155923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29B2E42-9799-4829-BCA2-6934273CF7E0}" type="datetimeFigureOut">
              <a:rPr lang="en-IN" smtClean="0"/>
              <a:t>11-02-2025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1358715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9B2E42-9799-4829-BCA2-6934273CF7E0}" type="datetimeFigureOut">
              <a:rPr lang="en-IN" smtClean="0"/>
              <a:t>11-02-2025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184559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9B2E42-9799-4829-BCA2-6934273CF7E0}" type="datetimeFigureOut">
              <a:rPr lang="en-IN" smtClean="0"/>
              <a:t>11-02-2025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2269590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9B2E42-9799-4829-BCA2-6934273CF7E0}" type="datetimeFigureOut">
              <a:rPr lang="en-IN" smtClean="0"/>
              <a:t>11-02-2025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802166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9B2E42-9799-4829-BCA2-6934273CF7E0}" type="datetimeFigureOut">
              <a:rPr lang="en-IN" smtClean="0"/>
              <a:t>11-02-2025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C994C2-4EAA-4B83-87F7-15AF29246A54}" type="slidenum">
              <a:rPr lang="en-IN" smtClean="0"/>
              <a:t>‹#›</a:t>
            </a:fld>
            <a:endParaRPr lang="en-IN"/>
          </a:p>
        </p:txBody>
      </p:sp>
    </p:spTree>
    <p:extLst>
      <p:ext uri="{BB962C8B-B14F-4D97-AF65-F5344CB8AC3E}">
        <p14:creationId xmlns:p14="http://schemas.microsoft.com/office/powerpoint/2010/main" val="1857089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Times New Roman" panose="02020603050405020304" pitchFamily="18" charset="0"/>
              </a:defRPr>
            </a:lvl1pPr>
          </a:lstStyle>
          <a:p>
            <a:fld id="{E29B2E42-9799-4829-BCA2-6934273CF7E0}" type="datetimeFigureOut">
              <a:rPr lang="en-IN" smtClean="0"/>
              <a:pPr/>
              <a:t>11-02-2025</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Times New Roman" panose="02020603050405020304" pitchFamily="18" charset="0"/>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Times New Roman" panose="02020603050405020304" pitchFamily="18" charset="0"/>
              </a:defRPr>
            </a:lvl1pPr>
          </a:lstStyle>
          <a:p>
            <a:fld id="{66C994C2-4EAA-4B83-87F7-15AF29246A54}" type="slidenum">
              <a:rPr lang="en-IN" smtClean="0"/>
              <a:pPr/>
              <a:t>‹#›</a:t>
            </a:fld>
            <a:endParaRPr lang="en-IN"/>
          </a:p>
        </p:txBody>
      </p:sp>
    </p:spTree>
    <p:extLst>
      <p:ext uri="{BB962C8B-B14F-4D97-AF65-F5344CB8AC3E}">
        <p14:creationId xmlns:p14="http://schemas.microsoft.com/office/powerpoint/2010/main" val="1146722985"/>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Times New Roman" panose="02020603050405020304" pitchFamily="18"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Times New Roman" panose="02020603050405020304" pitchFamily="18" charset="0"/>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Times New Roman" panose="02020603050405020304" pitchFamily="18" charset="0"/>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Times New Roman" panose="02020603050405020304" pitchFamily="18" charset="0"/>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Times New Roman" panose="02020603050405020304" pitchFamily="18" charset="0"/>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Times New Roman" panose="02020603050405020304" pitchFamily="18" charset="0"/>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4.png"/><Relationship Id="rId7" Type="http://schemas.openxmlformats.org/officeDocument/2006/relationships/hyperlink" Target="https://www.python.org/" TargetMode="External"/><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hyperlink" Target="https://scikit-learn.org/stable/" TargetMode="External"/><Relationship Id="rId5" Type="http://schemas.openxmlformats.org/officeDocument/2006/relationships/hyperlink" Target="https://www.tensorflow.org/" TargetMode="External"/><Relationship Id="rId4" Type="http://schemas.openxmlformats.org/officeDocument/2006/relationships/image" Target="../media/image15.png"/><Relationship Id="rId9" Type="http://schemas.openxmlformats.org/officeDocument/2006/relationships/hyperlink" Target="https://streamlit.io/"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www.mysql.com/" TargetMode="External"/><Relationship Id="rId3" Type="http://schemas.openxmlformats.org/officeDocument/2006/relationships/hyperlink" Target="https://code.visualstudio.com/" TargetMode="External"/><Relationship Id="rId7" Type="http://schemas.openxmlformats.org/officeDocument/2006/relationships/image" Target="../media/image19.png"/><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hyperlink" Target="https://www.anaconda.com/" TargetMode="External"/><Relationship Id="rId5" Type="http://schemas.openxmlformats.org/officeDocument/2006/relationships/hyperlink" Target="https://www.atlassian.com/software/jira" TargetMode="External"/><Relationship Id="rId4" Type="http://schemas.openxmlformats.org/officeDocument/2006/relationships/image" Target="../media/image18.jpeg"/><Relationship Id="rId9"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hyperlink" Target="https://www.microsoft.com/en-us/microsoft-teams/group-chat-software" TargetMode="Externa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hyperlink" Target="https://paceuniversity-my.sharepoint.com/:w:/g/personal/mm99806n_pace_edu/EXrN14umnPlKplNLV-7w1LcBW5VL5cNUi60XdwRQzjXulg?wdOrigin=TEAMS-MAGLEV.p2p_ns.rwc&amp;wdExp=TEAMS-TREATMENT&amp;wdhostclicktime=1739148057556&amp;web=1"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github.com/htmw/2025S-SALAAR/wiki"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htmw/2025S-SALAAR/wiki"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slowfoodusa.org/"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en.wikipedia.org/wiki/M._S._Swaminatha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AA117-B63B-18A5-48BB-C2281A05D1FC}"/>
              </a:ext>
            </a:extLst>
          </p:cNvPr>
          <p:cNvSpPr>
            <a:spLocks noGrp="1"/>
          </p:cNvSpPr>
          <p:nvPr>
            <p:ph type="ctrTitle"/>
          </p:nvPr>
        </p:nvSpPr>
        <p:spPr>
          <a:xfrm>
            <a:off x="1780674" y="143795"/>
            <a:ext cx="9144000" cy="2387600"/>
          </a:xfrm>
        </p:spPr>
        <p:txBody>
          <a:bodyPr>
            <a:normAutofit/>
          </a:bodyPr>
          <a:lstStyle/>
          <a:p>
            <a:r>
              <a:rPr lang="en-US" sz="4800" b="0" i="0" u="none" strike="noStrike">
                <a:solidFill>
                  <a:srgbClr val="000000"/>
                </a:solidFill>
                <a:effectLst/>
                <a:latin typeface="Times New Roman" panose="02020603050405020304" pitchFamily="18" charset="0"/>
                <a:cs typeface="Times New Roman" panose="02020603050405020304" pitchFamily="18" charset="0"/>
              </a:rPr>
              <a:t>Plant leaf Disease detection Using CNN and TensorFlow(</a:t>
            </a:r>
            <a:r>
              <a:rPr lang="en-IN" sz="4800" b="0" i="0">
                <a:solidFill>
                  <a:srgbClr val="374151"/>
                </a:solidFill>
                <a:effectLst/>
                <a:latin typeface="Times New Roman" panose="02020603050405020304" pitchFamily="18" charset="0"/>
                <a:cs typeface="Times New Roman" panose="02020603050405020304" pitchFamily="18" charset="0"/>
              </a:rPr>
              <a:t>Phytora: Plant Health’s Future</a:t>
            </a:r>
            <a:r>
              <a:rPr lang="en-IN" sz="4800">
                <a:latin typeface="Times New Roman" panose="02020603050405020304" pitchFamily="18" charset="0"/>
                <a:cs typeface="Times New Roman" panose="02020603050405020304" pitchFamily="18" charset="0"/>
              </a:rPr>
              <a:t>)</a:t>
            </a:r>
          </a:p>
        </p:txBody>
      </p:sp>
      <p:sp>
        <p:nvSpPr>
          <p:cNvPr id="3" name="Subtitle 2">
            <a:extLst>
              <a:ext uri="{FF2B5EF4-FFF2-40B4-BE49-F238E27FC236}">
                <a16:creationId xmlns:a16="http://schemas.microsoft.com/office/drawing/2014/main" id="{E9D06311-8A54-B9AE-3087-453A14AADC0B}"/>
              </a:ext>
            </a:extLst>
          </p:cNvPr>
          <p:cNvSpPr>
            <a:spLocks noGrp="1"/>
          </p:cNvSpPr>
          <p:nvPr>
            <p:ph type="subTitle" idx="1"/>
          </p:nvPr>
        </p:nvSpPr>
        <p:spPr>
          <a:xfrm>
            <a:off x="8518358" y="3168608"/>
            <a:ext cx="2807368" cy="520783"/>
          </a:xfrm>
        </p:spPr>
        <p:txBody>
          <a:bodyPr/>
          <a:lstStyle/>
          <a:p>
            <a:r>
              <a:rPr lang="en-IN"/>
              <a:t>- BY Team SALAAR</a:t>
            </a:r>
          </a:p>
        </p:txBody>
      </p:sp>
    </p:spTree>
    <p:extLst>
      <p:ext uri="{BB962C8B-B14F-4D97-AF65-F5344CB8AC3E}">
        <p14:creationId xmlns:p14="http://schemas.microsoft.com/office/powerpoint/2010/main" val="41089748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62B19-8EF4-1D39-DC5C-89E8F21AC86C}"/>
              </a:ext>
            </a:extLst>
          </p:cNvPr>
          <p:cNvSpPr>
            <a:spLocks noGrp="1"/>
          </p:cNvSpPr>
          <p:nvPr>
            <p:ph type="title"/>
          </p:nvPr>
        </p:nvSpPr>
        <p:spPr/>
        <p:txBody>
          <a:bodyPr/>
          <a:lstStyle/>
          <a:p>
            <a:r>
              <a:rPr lang="en-IN">
                <a:latin typeface="Times New Roman" panose="02020603050405020304" pitchFamily="18" charset="0"/>
                <a:cs typeface="Times New Roman" panose="02020603050405020304" pitchFamily="18" charset="0"/>
              </a:rPr>
              <a:t>Tools &amp; Technologies</a:t>
            </a:r>
          </a:p>
        </p:txBody>
      </p:sp>
      <p:pic>
        <p:nvPicPr>
          <p:cNvPr id="2052" name="Picture 4" descr="tensorflow · GitHub">
            <a:extLst>
              <a:ext uri="{FF2B5EF4-FFF2-40B4-BE49-F238E27FC236}">
                <a16:creationId xmlns:a16="http://schemas.microsoft.com/office/drawing/2014/main" id="{0298F8E0-3EB5-5207-7EBD-441F26DE88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7254" y="2438399"/>
            <a:ext cx="1066800" cy="10668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0547226-D06E-DAB0-73D2-5ACEA1FD6A1C}"/>
              </a:ext>
            </a:extLst>
          </p:cNvPr>
          <p:cNvSpPr txBox="1"/>
          <p:nvPr/>
        </p:nvSpPr>
        <p:spPr>
          <a:xfrm>
            <a:off x="2323772" y="3505199"/>
            <a:ext cx="1333763" cy="369332"/>
          </a:xfrm>
          <a:prstGeom prst="rect">
            <a:avLst/>
          </a:prstGeom>
          <a:noFill/>
        </p:spPr>
        <p:txBody>
          <a:bodyPr wrap="none" rtlCol="0">
            <a:spAutoFit/>
          </a:bodyPr>
          <a:lstStyle/>
          <a:p>
            <a:r>
              <a:rPr lang="en-IN">
                <a:latin typeface="Times New Roman" panose="02020603050405020304" pitchFamily="18" charset="0"/>
                <a:cs typeface="Times New Roman" panose="02020603050405020304" pitchFamily="18" charset="0"/>
              </a:rPr>
              <a:t>Tensor Flow</a:t>
            </a:r>
          </a:p>
        </p:txBody>
      </p:sp>
      <p:pic>
        <p:nvPicPr>
          <p:cNvPr id="2054" name="Picture 6" descr="scikit-learn-contrib · GitHub">
            <a:extLst>
              <a:ext uri="{FF2B5EF4-FFF2-40B4-BE49-F238E27FC236}">
                <a16:creationId xmlns:a16="http://schemas.microsoft.com/office/drawing/2014/main" id="{436F9906-25BA-C890-831C-670FBE4458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9906" y="4038599"/>
            <a:ext cx="1181494" cy="10668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C05BC5F-B67D-4A40-A687-906ED11E87AB}"/>
              </a:ext>
            </a:extLst>
          </p:cNvPr>
          <p:cNvSpPr txBox="1"/>
          <p:nvPr/>
        </p:nvSpPr>
        <p:spPr>
          <a:xfrm>
            <a:off x="2629015" y="5105397"/>
            <a:ext cx="723275" cy="369332"/>
          </a:xfrm>
          <a:prstGeom prst="rect">
            <a:avLst/>
          </a:prstGeom>
          <a:noFill/>
        </p:spPr>
        <p:txBody>
          <a:bodyPr wrap="none" rtlCol="0">
            <a:spAutoFit/>
          </a:bodyPr>
          <a:lstStyle/>
          <a:p>
            <a:r>
              <a:rPr lang="en-IN">
                <a:latin typeface="Times New Roman" panose="02020603050405020304" pitchFamily="18" charset="0"/>
                <a:cs typeface="Times New Roman" panose="02020603050405020304" pitchFamily="18" charset="0"/>
              </a:rPr>
              <a:t>Scikit</a:t>
            </a:r>
          </a:p>
        </p:txBody>
      </p:sp>
      <p:pic>
        <p:nvPicPr>
          <p:cNvPr id="2056" name="Picture 8" descr="What is Python Coding? | Juni Learning">
            <a:extLst>
              <a:ext uri="{FF2B5EF4-FFF2-40B4-BE49-F238E27FC236}">
                <a16:creationId xmlns:a16="http://schemas.microsoft.com/office/drawing/2014/main" id="{C875BF24-FABB-2632-0373-CA80167BA0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47930" y="2438399"/>
            <a:ext cx="1554162" cy="10668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CE45E6B-135E-87B6-2ED7-448E51E19A08}"/>
              </a:ext>
            </a:extLst>
          </p:cNvPr>
          <p:cNvSpPr txBox="1"/>
          <p:nvPr/>
        </p:nvSpPr>
        <p:spPr>
          <a:xfrm>
            <a:off x="7805665" y="3505198"/>
            <a:ext cx="838691" cy="369332"/>
          </a:xfrm>
          <a:prstGeom prst="rect">
            <a:avLst/>
          </a:prstGeom>
          <a:noFill/>
        </p:spPr>
        <p:txBody>
          <a:bodyPr wrap="none" rtlCol="0">
            <a:spAutoFit/>
          </a:bodyPr>
          <a:lstStyle/>
          <a:p>
            <a:r>
              <a:rPr lang="en-IN">
                <a:latin typeface="Times New Roman" panose="02020603050405020304" pitchFamily="18" charset="0"/>
                <a:cs typeface="Times New Roman" panose="02020603050405020304" pitchFamily="18" charset="0"/>
              </a:rPr>
              <a:t>Python</a:t>
            </a:r>
          </a:p>
        </p:txBody>
      </p:sp>
      <p:sp>
        <p:nvSpPr>
          <p:cNvPr id="10" name="TextBox 9">
            <a:extLst>
              <a:ext uri="{FF2B5EF4-FFF2-40B4-BE49-F238E27FC236}">
                <a16:creationId xmlns:a16="http://schemas.microsoft.com/office/drawing/2014/main" id="{2D6AC3DE-8410-D700-032C-3CA49994D096}"/>
              </a:ext>
            </a:extLst>
          </p:cNvPr>
          <p:cNvSpPr txBox="1"/>
          <p:nvPr/>
        </p:nvSpPr>
        <p:spPr>
          <a:xfrm>
            <a:off x="3657535" y="2520313"/>
            <a:ext cx="2890728" cy="1169551"/>
          </a:xfrm>
          <a:prstGeom prst="rect">
            <a:avLst/>
          </a:prstGeom>
          <a:noFill/>
        </p:spPr>
        <p:txBody>
          <a:bodyPr wrap="none" rtlCol="0">
            <a:spAutoFit/>
          </a:bodyPr>
          <a:lstStyle/>
          <a:p>
            <a:r>
              <a:rPr lang="en-US" sz="1400" b="0" i="0" dirty="0">
                <a:solidFill>
                  <a:srgbClr val="1F1F1F"/>
                </a:solidFill>
                <a:effectLst/>
                <a:latin typeface="Times New Roman" panose="02020603050405020304" pitchFamily="18" charset="0"/>
                <a:cs typeface="Times New Roman" panose="02020603050405020304" pitchFamily="18" charset="0"/>
              </a:rPr>
              <a:t>TensorFlow is a software library for </a:t>
            </a:r>
          </a:p>
          <a:p>
            <a:r>
              <a:rPr lang="en-US" sz="1400" b="0" i="0" dirty="0">
                <a:solidFill>
                  <a:srgbClr val="1F1F1F"/>
                </a:solidFill>
                <a:effectLst/>
                <a:latin typeface="Times New Roman" panose="02020603050405020304" pitchFamily="18" charset="0"/>
                <a:cs typeface="Times New Roman" panose="02020603050405020304" pitchFamily="18" charset="0"/>
              </a:rPr>
              <a:t>machine learning and </a:t>
            </a:r>
          </a:p>
          <a:p>
            <a:r>
              <a:rPr lang="en-US" sz="1400" b="0" i="0" dirty="0">
                <a:solidFill>
                  <a:srgbClr val="1F1F1F"/>
                </a:solidFill>
                <a:effectLst/>
                <a:latin typeface="Times New Roman" panose="02020603050405020304" pitchFamily="18" charset="0"/>
                <a:cs typeface="Times New Roman" panose="02020603050405020304" pitchFamily="18" charset="0"/>
              </a:rPr>
              <a:t>artificial intelligence. </a:t>
            </a:r>
          </a:p>
          <a:p>
            <a:r>
              <a:rPr lang="en-US" sz="1400" b="0" i="0" dirty="0">
                <a:solidFill>
                  <a:srgbClr val="1F1F1F"/>
                </a:solidFill>
                <a:effectLst/>
                <a:latin typeface="Times New Roman" panose="02020603050405020304" pitchFamily="18" charset="0"/>
                <a:cs typeface="Times New Roman" panose="02020603050405020304" pitchFamily="18" charset="0"/>
                <a:hlinkClick r:id="rId5"/>
              </a:rPr>
              <a:t>https://www.tensorflow.org/</a:t>
            </a:r>
            <a:endParaRPr lang="en-US" sz="1400" b="0" i="0" dirty="0">
              <a:solidFill>
                <a:srgbClr val="1F1F1F"/>
              </a:solidFill>
              <a:effectLst/>
              <a:latin typeface="Times New Roman" panose="02020603050405020304" pitchFamily="18" charset="0"/>
              <a:cs typeface="Times New Roman" panose="02020603050405020304" pitchFamily="18" charset="0"/>
            </a:endParaRPr>
          </a:p>
          <a:p>
            <a:r>
              <a:rPr lang="en-US" sz="1400" b="0" i="0" dirty="0">
                <a:solidFill>
                  <a:srgbClr val="1F1F1F"/>
                </a:solidFill>
                <a:effectLst/>
                <a:latin typeface="Times New Roman" panose="02020603050405020304" pitchFamily="18" charset="0"/>
                <a:cs typeface="Times New Roman" panose="02020603050405020304" pitchFamily="18" charset="0"/>
              </a:rPr>
              <a:t>.</a:t>
            </a:r>
            <a:endParaRPr lang="en-IN" sz="14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6F2A6186-87DD-0B37-1438-A082BB8D0A92}"/>
              </a:ext>
            </a:extLst>
          </p:cNvPr>
          <p:cNvSpPr txBox="1"/>
          <p:nvPr/>
        </p:nvSpPr>
        <p:spPr>
          <a:xfrm>
            <a:off x="3657535" y="4151290"/>
            <a:ext cx="3029997" cy="954107"/>
          </a:xfrm>
          <a:prstGeom prst="rect">
            <a:avLst/>
          </a:prstGeom>
          <a:noFill/>
        </p:spPr>
        <p:txBody>
          <a:bodyPr wrap="none" rtlCol="0">
            <a:spAutoFit/>
          </a:bodyPr>
          <a:lstStyle/>
          <a:p>
            <a:r>
              <a:rPr lang="en-US" sz="1400" b="0" i="0" dirty="0">
                <a:solidFill>
                  <a:srgbClr val="474747"/>
                </a:solidFill>
                <a:effectLst/>
                <a:latin typeface="Times New Roman" panose="02020603050405020304" pitchFamily="18" charset="0"/>
                <a:cs typeface="Times New Roman" panose="02020603050405020304" pitchFamily="18" charset="0"/>
              </a:rPr>
              <a:t>Scikit-learn is probably the most useful</a:t>
            </a:r>
          </a:p>
          <a:p>
            <a:r>
              <a:rPr lang="en-US" sz="1400" b="0" i="0" dirty="0">
                <a:solidFill>
                  <a:srgbClr val="474747"/>
                </a:solidFill>
                <a:effectLst/>
                <a:latin typeface="Times New Roman" panose="02020603050405020304" pitchFamily="18" charset="0"/>
                <a:cs typeface="Times New Roman" panose="02020603050405020304" pitchFamily="18" charset="0"/>
              </a:rPr>
              <a:t> library for </a:t>
            </a:r>
            <a:r>
              <a:rPr lang="en-US" sz="1400" b="0" i="0" dirty="0">
                <a:solidFill>
                  <a:srgbClr val="040C28"/>
                </a:solidFill>
                <a:effectLst/>
                <a:latin typeface="Times New Roman" panose="02020603050405020304" pitchFamily="18" charset="0"/>
                <a:cs typeface="Times New Roman" panose="02020603050405020304" pitchFamily="18" charset="0"/>
              </a:rPr>
              <a:t>machine learning in Python</a:t>
            </a:r>
            <a:r>
              <a:rPr lang="en-US" sz="1400" b="0" i="0" dirty="0">
                <a:solidFill>
                  <a:srgbClr val="474747"/>
                </a:solidFill>
                <a:effectLst/>
                <a:latin typeface="Times New Roman" panose="02020603050405020304" pitchFamily="18" charset="0"/>
                <a:cs typeface="Times New Roman" panose="02020603050405020304" pitchFamily="18" charset="0"/>
              </a:rPr>
              <a:t>.</a:t>
            </a:r>
          </a:p>
          <a:p>
            <a:r>
              <a:rPr lang="en-US" sz="1400" b="0" i="0" dirty="0">
                <a:solidFill>
                  <a:srgbClr val="474747"/>
                </a:solidFill>
                <a:effectLst/>
                <a:latin typeface="Times New Roman" panose="02020603050405020304" pitchFamily="18" charset="0"/>
                <a:cs typeface="Times New Roman" panose="02020603050405020304" pitchFamily="18" charset="0"/>
                <a:hlinkClick r:id="rId6"/>
              </a:rPr>
              <a:t>https://scikit-learn.org/stable/</a:t>
            </a:r>
            <a:endParaRPr lang="en-US" sz="1400" b="0" i="0" dirty="0">
              <a:solidFill>
                <a:srgbClr val="474747"/>
              </a:solidFill>
              <a:effectLst/>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5ED46BA8-FCB8-7878-EC2F-396CDF28A6EF}"/>
              </a:ext>
            </a:extLst>
          </p:cNvPr>
          <p:cNvSpPr txBox="1"/>
          <p:nvPr/>
        </p:nvSpPr>
        <p:spPr>
          <a:xfrm>
            <a:off x="9005251" y="2535702"/>
            <a:ext cx="2933776" cy="969496"/>
          </a:xfrm>
          <a:prstGeom prst="rect">
            <a:avLst/>
          </a:prstGeom>
          <a:noFill/>
        </p:spPr>
        <p:txBody>
          <a:bodyPr wrap="square" rtlCol="0">
            <a:spAutoFit/>
          </a:bodyPr>
          <a:lstStyle/>
          <a:p>
            <a:pPr algn="l" fontAlgn="base">
              <a:spcAft>
                <a:spcPts val="1800"/>
              </a:spcAft>
            </a:pPr>
            <a:r>
              <a:rPr lang="en-US" sz="1400" b="0" i="0" dirty="0">
                <a:solidFill>
                  <a:srgbClr val="273239"/>
                </a:solidFill>
                <a:effectLst/>
                <a:latin typeface="Times New Roman" panose="02020603050405020304" pitchFamily="18" charset="0"/>
                <a:cs typeface="Times New Roman" panose="02020603050405020304" pitchFamily="18" charset="0"/>
              </a:rPr>
              <a:t>A versatile, high-level programming language.</a:t>
            </a:r>
          </a:p>
          <a:p>
            <a:pPr algn="l" fontAlgn="base">
              <a:spcAft>
                <a:spcPts val="1800"/>
              </a:spcAft>
            </a:pPr>
            <a:r>
              <a:rPr lang="en-IN" sz="1400" dirty="0">
                <a:latin typeface="Times New Roman" panose="02020603050405020304" pitchFamily="18" charset="0"/>
                <a:cs typeface="Times New Roman" panose="02020603050405020304" pitchFamily="18" charset="0"/>
                <a:hlinkClick r:id="rId7"/>
              </a:rPr>
              <a:t>https://www.python.org/</a:t>
            </a:r>
            <a:endParaRPr lang="en-IN" sz="1400" dirty="0">
              <a:latin typeface="Times New Roman" panose="02020603050405020304" pitchFamily="18" charset="0"/>
              <a:cs typeface="Times New Roman" panose="02020603050405020304" pitchFamily="18" charset="0"/>
            </a:endParaRPr>
          </a:p>
        </p:txBody>
      </p:sp>
      <p:pic>
        <p:nvPicPr>
          <p:cNvPr id="2060" name="Picture 12" descr="Streamlit Logo PNG Vector (SVG) Free ...">
            <a:extLst>
              <a:ext uri="{FF2B5EF4-FFF2-40B4-BE49-F238E27FC236}">
                <a16:creationId xmlns:a16="http://schemas.microsoft.com/office/drawing/2014/main" id="{2CDB1A4A-63BF-3811-E11D-78065381740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447929" y="4049392"/>
            <a:ext cx="1554163" cy="1066801"/>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D00C2A19-41C4-9841-C70C-892D81E11606}"/>
              </a:ext>
            </a:extLst>
          </p:cNvPr>
          <p:cNvSpPr txBox="1"/>
          <p:nvPr/>
        </p:nvSpPr>
        <p:spPr>
          <a:xfrm>
            <a:off x="9159119" y="4202667"/>
            <a:ext cx="2626040" cy="738664"/>
          </a:xfrm>
          <a:prstGeom prst="rect">
            <a:avLst/>
          </a:prstGeom>
          <a:noFill/>
        </p:spPr>
        <p:txBody>
          <a:bodyPr wrap="none" rtlCol="0">
            <a:spAutoFit/>
          </a:bodyPr>
          <a:lstStyle/>
          <a:p>
            <a:r>
              <a:rPr lang="en-US" sz="1400" dirty="0" err="1">
                <a:solidFill>
                  <a:srgbClr val="131313"/>
                </a:solidFill>
                <a:latin typeface="Times New Roman" panose="02020603050405020304" pitchFamily="18" charset="0"/>
                <a:cs typeface="Times New Roman" panose="02020603050405020304" pitchFamily="18" charset="0"/>
              </a:rPr>
              <a:t>Streamlit</a:t>
            </a:r>
            <a:r>
              <a:rPr lang="en-US" sz="1400" dirty="0">
                <a:solidFill>
                  <a:srgbClr val="131313"/>
                </a:solidFill>
                <a:latin typeface="Times New Roman" panose="02020603050405020304" pitchFamily="18" charset="0"/>
                <a:cs typeface="Times New Roman" panose="02020603050405020304" pitchFamily="18" charset="0"/>
              </a:rPr>
              <a:t> F</a:t>
            </a:r>
            <a:r>
              <a:rPr lang="en-US" sz="1400" b="0" i="0" dirty="0">
                <a:solidFill>
                  <a:srgbClr val="131313"/>
                </a:solidFill>
                <a:effectLst/>
                <a:latin typeface="Times New Roman" panose="02020603050405020304" pitchFamily="18" charset="0"/>
                <a:cs typeface="Times New Roman" panose="02020603050405020304" pitchFamily="18" charset="0"/>
              </a:rPr>
              <a:t>or building interactive </a:t>
            </a:r>
          </a:p>
          <a:p>
            <a:r>
              <a:rPr lang="en-US" sz="1400" b="0" i="0" dirty="0">
                <a:solidFill>
                  <a:srgbClr val="131313"/>
                </a:solidFill>
                <a:effectLst/>
                <a:latin typeface="Times New Roman" panose="02020603050405020304" pitchFamily="18" charset="0"/>
                <a:cs typeface="Times New Roman" panose="02020603050405020304" pitchFamily="18" charset="0"/>
              </a:rPr>
              <a:t>web applications.</a:t>
            </a:r>
            <a:br>
              <a:rPr lang="en-US" sz="1400" b="0" i="0" dirty="0">
                <a:solidFill>
                  <a:srgbClr val="131313"/>
                </a:solidFill>
                <a:effectLst/>
                <a:latin typeface="Times New Roman" panose="02020603050405020304" pitchFamily="18" charset="0"/>
                <a:cs typeface="Times New Roman" panose="02020603050405020304" pitchFamily="18" charset="0"/>
              </a:rPr>
            </a:br>
            <a:r>
              <a:rPr lang="en-US" sz="1400" b="0" i="0" dirty="0">
                <a:solidFill>
                  <a:srgbClr val="131313"/>
                </a:solidFill>
                <a:effectLst/>
                <a:latin typeface="Times New Roman" panose="02020603050405020304" pitchFamily="18" charset="0"/>
                <a:cs typeface="Times New Roman" panose="02020603050405020304" pitchFamily="18" charset="0"/>
                <a:hlinkClick r:id="rId9"/>
              </a:rPr>
              <a:t>https://streamlit.io/</a:t>
            </a:r>
            <a:endParaRPr lang="en-IN" sz="1400"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D0179EE5-BD98-4BDA-DA67-BD5F88F89A72}"/>
              </a:ext>
            </a:extLst>
          </p:cNvPr>
          <p:cNvSpPr txBox="1"/>
          <p:nvPr/>
        </p:nvSpPr>
        <p:spPr>
          <a:xfrm>
            <a:off x="7713299" y="5144526"/>
            <a:ext cx="1088760" cy="369332"/>
          </a:xfrm>
          <a:prstGeom prst="rect">
            <a:avLst/>
          </a:prstGeom>
          <a:noFill/>
        </p:spPr>
        <p:txBody>
          <a:bodyPr wrap="none" rtlCol="0">
            <a:spAutoFit/>
          </a:bodyPr>
          <a:lstStyle/>
          <a:p>
            <a:r>
              <a:rPr lang="en-IN">
                <a:latin typeface="Times New Roman" panose="02020603050405020304" pitchFamily="18" charset="0"/>
              </a:rPr>
              <a:t>Stream lit</a:t>
            </a:r>
          </a:p>
        </p:txBody>
      </p:sp>
    </p:spTree>
    <p:extLst>
      <p:ext uri="{BB962C8B-B14F-4D97-AF65-F5344CB8AC3E}">
        <p14:creationId xmlns:p14="http://schemas.microsoft.com/office/powerpoint/2010/main" val="3742165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88296-DDD8-C6C5-4158-76B27F124218}"/>
              </a:ext>
            </a:extLst>
          </p:cNvPr>
          <p:cNvSpPr>
            <a:spLocks noGrp="1"/>
          </p:cNvSpPr>
          <p:nvPr>
            <p:ph type="title"/>
          </p:nvPr>
        </p:nvSpPr>
        <p:spPr>
          <a:xfrm>
            <a:off x="1822969" y="364578"/>
            <a:ext cx="3168305" cy="1343129"/>
          </a:xfrm>
        </p:spPr>
        <p:txBody>
          <a:bodyPr/>
          <a:lstStyle/>
          <a:p>
            <a:r>
              <a:rPr lang="en-IN">
                <a:cs typeface="Times New Roman"/>
              </a:rPr>
              <a:t>Cont..</a:t>
            </a:r>
            <a:endParaRPr lang="en-US"/>
          </a:p>
        </p:txBody>
      </p:sp>
      <p:pic>
        <p:nvPicPr>
          <p:cNvPr id="4" name="Content Placeholder 3" descr="Visual Studio Code">
            <a:extLst>
              <a:ext uri="{FF2B5EF4-FFF2-40B4-BE49-F238E27FC236}">
                <a16:creationId xmlns:a16="http://schemas.microsoft.com/office/drawing/2014/main" id="{9A00442A-9C01-486E-F0FC-5E303CDC75BD}"/>
              </a:ext>
            </a:extLst>
          </p:cNvPr>
          <p:cNvPicPr>
            <a:picLocks noGrp="1" noChangeAspect="1"/>
          </p:cNvPicPr>
          <p:nvPr>
            <p:ph idx="1"/>
          </p:nvPr>
        </p:nvPicPr>
        <p:blipFill>
          <a:blip r:embed="rId2"/>
          <a:stretch>
            <a:fillRect/>
          </a:stretch>
        </p:blipFill>
        <p:spPr>
          <a:xfrm>
            <a:off x="2957851" y="2337027"/>
            <a:ext cx="899432" cy="899432"/>
          </a:xfrm>
        </p:spPr>
      </p:pic>
      <p:sp>
        <p:nvSpPr>
          <p:cNvPr id="5" name="TextBox 4">
            <a:extLst>
              <a:ext uri="{FF2B5EF4-FFF2-40B4-BE49-F238E27FC236}">
                <a16:creationId xmlns:a16="http://schemas.microsoft.com/office/drawing/2014/main" id="{C4CA2B7F-B556-27C6-4BBC-B526CDA6D772}"/>
              </a:ext>
            </a:extLst>
          </p:cNvPr>
          <p:cNvSpPr txBox="1"/>
          <p:nvPr/>
        </p:nvSpPr>
        <p:spPr>
          <a:xfrm>
            <a:off x="3852352" y="2341496"/>
            <a:ext cx="297419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444444"/>
                </a:solidFill>
                <a:latin typeface="Times New Roman"/>
                <a:ea typeface="Roboto"/>
                <a:cs typeface="Roboto"/>
              </a:rPr>
              <a:t>Visual Studio Code for </a:t>
            </a:r>
            <a:endParaRPr lang="en-US" dirty="0">
              <a:latin typeface="Times New Roman"/>
              <a:cs typeface="Times New Roman"/>
            </a:endParaRPr>
          </a:p>
          <a:p>
            <a:r>
              <a:rPr lang="en-US" dirty="0">
                <a:solidFill>
                  <a:srgbClr val="444444"/>
                </a:solidFill>
                <a:latin typeface="Times New Roman"/>
                <a:ea typeface="Roboto"/>
                <a:cs typeface="Roboto"/>
              </a:rPr>
              <a:t>Development</a:t>
            </a:r>
          </a:p>
          <a:p>
            <a:r>
              <a:rPr lang="en-US" dirty="0">
                <a:solidFill>
                  <a:srgbClr val="444444"/>
                </a:solidFill>
                <a:latin typeface="Times New Roman"/>
                <a:ea typeface="+mn-lt"/>
                <a:cs typeface="+mn-lt"/>
                <a:hlinkClick r:id="rId3"/>
              </a:rPr>
              <a:t>https://code.visualstudio.com</a:t>
            </a:r>
            <a:endParaRPr lang="en-US" dirty="0">
              <a:latin typeface="Times New Roman"/>
            </a:endParaRPr>
          </a:p>
        </p:txBody>
      </p:sp>
      <p:pic>
        <p:nvPicPr>
          <p:cNvPr id="6" name="Picture 5" descr="Jira">
            <a:extLst>
              <a:ext uri="{FF2B5EF4-FFF2-40B4-BE49-F238E27FC236}">
                <a16:creationId xmlns:a16="http://schemas.microsoft.com/office/drawing/2014/main" id="{A52FF81F-84A0-162F-EB9F-E3E21266B46E}"/>
              </a:ext>
            </a:extLst>
          </p:cNvPr>
          <p:cNvPicPr>
            <a:picLocks noChangeAspect="1"/>
          </p:cNvPicPr>
          <p:nvPr/>
        </p:nvPicPr>
        <p:blipFill>
          <a:blip r:embed="rId4"/>
          <a:stretch>
            <a:fillRect/>
          </a:stretch>
        </p:blipFill>
        <p:spPr>
          <a:xfrm>
            <a:off x="7447869" y="2331583"/>
            <a:ext cx="790575" cy="921202"/>
          </a:xfrm>
          <a:prstGeom prst="rect">
            <a:avLst/>
          </a:prstGeom>
        </p:spPr>
      </p:pic>
      <p:sp>
        <p:nvSpPr>
          <p:cNvPr id="7" name="TextBox 6">
            <a:extLst>
              <a:ext uri="{FF2B5EF4-FFF2-40B4-BE49-F238E27FC236}">
                <a16:creationId xmlns:a16="http://schemas.microsoft.com/office/drawing/2014/main" id="{21821125-CD94-2E46-E44F-41E85D178F6D}"/>
              </a:ext>
            </a:extLst>
          </p:cNvPr>
          <p:cNvSpPr txBox="1"/>
          <p:nvPr/>
        </p:nvSpPr>
        <p:spPr>
          <a:xfrm>
            <a:off x="8386230" y="2331597"/>
            <a:ext cx="296328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Times New Roman"/>
                <a:cs typeface="Times New Roman"/>
              </a:rPr>
              <a:t>Jira for project management</a:t>
            </a:r>
            <a:r>
              <a:rPr lang="en-US" dirty="0">
                <a:latin typeface="Times New Roman"/>
                <a:ea typeface="+mn-lt"/>
                <a:cs typeface="+mn-lt"/>
              </a:rPr>
              <a:t> and issue tracking</a:t>
            </a:r>
            <a:endParaRPr lang="en-US" dirty="0">
              <a:latin typeface="Times New Roman"/>
              <a:cs typeface="Times New Roman"/>
            </a:endParaRPr>
          </a:p>
          <a:p>
            <a:r>
              <a:rPr lang="en-US" dirty="0">
                <a:latin typeface="Times New Roman"/>
                <a:ea typeface="+mn-lt"/>
                <a:cs typeface="+mn-lt"/>
                <a:hlinkClick r:id="rId5"/>
              </a:rPr>
              <a:t>https://www.atlassian.com</a:t>
            </a:r>
            <a:endParaRPr lang="en-US" dirty="0">
              <a:latin typeface="Times New Roman"/>
            </a:endParaRPr>
          </a:p>
        </p:txBody>
      </p:sp>
      <p:sp>
        <p:nvSpPr>
          <p:cNvPr id="8" name="TextBox 7">
            <a:extLst>
              <a:ext uri="{FF2B5EF4-FFF2-40B4-BE49-F238E27FC236}">
                <a16:creationId xmlns:a16="http://schemas.microsoft.com/office/drawing/2014/main" id="{B16714B8-55E9-B963-6B0C-1465CE7506C2}"/>
              </a:ext>
            </a:extLst>
          </p:cNvPr>
          <p:cNvSpPr txBox="1"/>
          <p:nvPr/>
        </p:nvSpPr>
        <p:spPr>
          <a:xfrm>
            <a:off x="2850579" y="3266760"/>
            <a:ext cx="111308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imes New Roman"/>
                <a:cs typeface="Times New Roman"/>
              </a:rPr>
              <a:t>VS Code</a:t>
            </a:r>
          </a:p>
        </p:txBody>
      </p:sp>
      <p:sp>
        <p:nvSpPr>
          <p:cNvPr id="9" name="TextBox 8">
            <a:extLst>
              <a:ext uri="{FF2B5EF4-FFF2-40B4-BE49-F238E27FC236}">
                <a16:creationId xmlns:a16="http://schemas.microsoft.com/office/drawing/2014/main" id="{BED6B4E7-B127-B646-C2AF-3768C0AD9000}"/>
              </a:ext>
            </a:extLst>
          </p:cNvPr>
          <p:cNvSpPr txBox="1"/>
          <p:nvPr/>
        </p:nvSpPr>
        <p:spPr>
          <a:xfrm>
            <a:off x="7571393" y="3266759"/>
            <a:ext cx="8148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a:cs typeface="Times New Roman"/>
              </a:rPr>
              <a:t>Jira</a:t>
            </a:r>
          </a:p>
        </p:txBody>
      </p:sp>
      <p:sp>
        <p:nvSpPr>
          <p:cNvPr id="12" name="TextBox 11">
            <a:extLst>
              <a:ext uri="{FF2B5EF4-FFF2-40B4-BE49-F238E27FC236}">
                <a16:creationId xmlns:a16="http://schemas.microsoft.com/office/drawing/2014/main" id="{80F5E323-4576-C32C-666E-8E72B3E53D49}"/>
              </a:ext>
            </a:extLst>
          </p:cNvPr>
          <p:cNvSpPr txBox="1"/>
          <p:nvPr/>
        </p:nvSpPr>
        <p:spPr>
          <a:xfrm>
            <a:off x="3963718" y="4226963"/>
            <a:ext cx="297823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Times New Roman"/>
                <a:cs typeface="Times New Roman"/>
              </a:rPr>
              <a:t>Anaconda for </a:t>
            </a:r>
            <a:r>
              <a:rPr lang="en-US" dirty="0">
                <a:latin typeface="Times New Roman"/>
                <a:ea typeface="+mn-lt"/>
                <a:cs typeface="+mn-lt"/>
              </a:rPr>
              <a:t>Python-based machine learning IDE</a:t>
            </a:r>
            <a:endParaRPr lang="en-US" dirty="0">
              <a:latin typeface="Times New Roman"/>
              <a:cs typeface="Times New Roman"/>
            </a:endParaRPr>
          </a:p>
          <a:p>
            <a:r>
              <a:rPr lang="en-US" dirty="0">
                <a:latin typeface="Times New Roman"/>
                <a:ea typeface="+mn-lt"/>
                <a:cs typeface="+mn-lt"/>
                <a:hlinkClick r:id="rId6"/>
              </a:rPr>
              <a:t>https://www.anaconda.com/</a:t>
            </a:r>
            <a:endParaRPr lang="en-US" dirty="0">
              <a:latin typeface="Times New Roman"/>
            </a:endParaRPr>
          </a:p>
        </p:txBody>
      </p:sp>
      <p:sp>
        <p:nvSpPr>
          <p:cNvPr id="13" name="TextBox 12">
            <a:extLst>
              <a:ext uri="{FF2B5EF4-FFF2-40B4-BE49-F238E27FC236}">
                <a16:creationId xmlns:a16="http://schemas.microsoft.com/office/drawing/2014/main" id="{1B87015B-B0E7-5E7D-E090-A0BBF56562A6}"/>
              </a:ext>
            </a:extLst>
          </p:cNvPr>
          <p:cNvSpPr txBox="1"/>
          <p:nvPr/>
        </p:nvSpPr>
        <p:spPr>
          <a:xfrm>
            <a:off x="2900732" y="5144572"/>
            <a:ext cx="119583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Times New Roman" panose="02020603050405020304" pitchFamily="18" charset="0"/>
                <a:cs typeface="Times New Roman" panose="02020603050405020304" pitchFamily="18" charset="0"/>
              </a:rPr>
              <a:t>Anaconda</a:t>
            </a:r>
          </a:p>
        </p:txBody>
      </p:sp>
      <p:pic>
        <p:nvPicPr>
          <p:cNvPr id="14" name="Picture 13" descr="Global web icon">
            <a:extLst>
              <a:ext uri="{FF2B5EF4-FFF2-40B4-BE49-F238E27FC236}">
                <a16:creationId xmlns:a16="http://schemas.microsoft.com/office/drawing/2014/main" id="{F3B78DF0-D3F4-EB3B-E8E0-DDE46F92CF7F}"/>
              </a:ext>
            </a:extLst>
          </p:cNvPr>
          <p:cNvPicPr>
            <a:picLocks noChangeAspect="1"/>
          </p:cNvPicPr>
          <p:nvPr/>
        </p:nvPicPr>
        <p:blipFill>
          <a:blip r:embed="rId7"/>
          <a:stretch>
            <a:fillRect/>
          </a:stretch>
        </p:blipFill>
        <p:spPr>
          <a:xfrm>
            <a:off x="2955952" y="4319337"/>
            <a:ext cx="886326" cy="816141"/>
          </a:xfrm>
          <a:prstGeom prst="rect">
            <a:avLst/>
          </a:prstGeom>
        </p:spPr>
      </p:pic>
      <p:sp>
        <p:nvSpPr>
          <p:cNvPr id="11" name="TextBox 10">
            <a:extLst>
              <a:ext uri="{FF2B5EF4-FFF2-40B4-BE49-F238E27FC236}">
                <a16:creationId xmlns:a16="http://schemas.microsoft.com/office/drawing/2014/main" id="{56B7CE97-39B4-61FA-E489-306D298A0291}"/>
              </a:ext>
            </a:extLst>
          </p:cNvPr>
          <p:cNvSpPr txBox="1"/>
          <p:nvPr/>
        </p:nvSpPr>
        <p:spPr>
          <a:xfrm>
            <a:off x="8238444" y="4394728"/>
            <a:ext cx="3847696" cy="1200329"/>
          </a:xfrm>
          <a:prstGeom prst="rect">
            <a:avLst/>
          </a:prstGeom>
          <a:noFill/>
        </p:spPr>
        <p:txBody>
          <a:bodyPr wrap="square">
            <a:spAutoFit/>
          </a:bodyPr>
          <a:lstStyle/>
          <a:p>
            <a:r>
              <a:rPr lang="en-US" b="0" i="0" dirty="0">
                <a:solidFill>
                  <a:srgbClr val="474747"/>
                </a:solidFill>
                <a:effectLst/>
                <a:latin typeface="Times New Roman" panose="02020603050405020304" pitchFamily="18" charset="0"/>
                <a:cs typeface="Times New Roman" panose="02020603050405020304" pitchFamily="18" charset="0"/>
              </a:rPr>
              <a:t>My SQL Cluster enables users to meet the database challenges of next generation</a:t>
            </a:r>
            <a:br>
              <a:rPr lang="en-US" b="0" i="0" dirty="0">
                <a:solidFill>
                  <a:srgbClr val="474747"/>
                </a:solidFill>
                <a:effectLst/>
                <a:latin typeface="Times New Roman" panose="02020603050405020304" pitchFamily="18" charset="0"/>
                <a:cs typeface="Times New Roman" panose="02020603050405020304" pitchFamily="18" charset="0"/>
              </a:rPr>
            </a:br>
            <a:r>
              <a:rPr lang="en-US" b="0" i="0" dirty="0">
                <a:solidFill>
                  <a:srgbClr val="474747"/>
                </a:solidFill>
                <a:effectLst/>
                <a:latin typeface="Times New Roman" panose="02020603050405020304" pitchFamily="18" charset="0"/>
                <a:cs typeface="Times New Roman" panose="02020603050405020304" pitchFamily="18" charset="0"/>
                <a:hlinkClick r:id="rId8"/>
              </a:rPr>
              <a:t>https://www.mysql.com/</a:t>
            </a:r>
            <a:endParaRPr lang="en-IN"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213DC351-0CCC-B98C-5AB3-5A88E713366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371570" y="4226963"/>
            <a:ext cx="891103" cy="12588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5010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C70A4-390C-11DC-FB7F-DCE89C5A0357}"/>
              </a:ext>
            </a:extLst>
          </p:cNvPr>
          <p:cNvSpPr>
            <a:spLocks noGrp="1"/>
          </p:cNvSpPr>
          <p:nvPr>
            <p:ph type="title"/>
          </p:nvPr>
        </p:nvSpPr>
        <p:spPr>
          <a:xfrm>
            <a:off x="1484310" y="589281"/>
            <a:ext cx="2134554" cy="924560"/>
          </a:xfrm>
        </p:spPr>
        <p:txBody>
          <a:bodyPr/>
          <a:lstStyle/>
          <a:p>
            <a:r>
              <a:rPr lang="en-IN">
                <a:latin typeface="Times New Roman" panose="02020603050405020304" pitchFamily="18" charset="0"/>
                <a:cs typeface="Times New Roman" panose="02020603050405020304" pitchFamily="18" charset="0"/>
              </a:rPr>
              <a:t>Cont..</a:t>
            </a:r>
          </a:p>
        </p:txBody>
      </p:sp>
      <p:pic>
        <p:nvPicPr>
          <p:cNvPr id="3074" name="Picture 2" descr="GitHub · GitHub">
            <a:extLst>
              <a:ext uri="{FF2B5EF4-FFF2-40B4-BE49-F238E27FC236}">
                <a16:creationId xmlns:a16="http://schemas.microsoft.com/office/drawing/2014/main" id="{476C2464-0119-AD0F-125C-78BC364B91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5934" y="1990410"/>
            <a:ext cx="1066800" cy="143858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96C2DC6-F9CA-3C54-0E70-53F34902BB7E}"/>
              </a:ext>
            </a:extLst>
          </p:cNvPr>
          <p:cNvSpPr txBox="1"/>
          <p:nvPr/>
        </p:nvSpPr>
        <p:spPr>
          <a:xfrm>
            <a:off x="2992734" y="1976769"/>
            <a:ext cx="2644391" cy="1200329"/>
          </a:xfrm>
          <a:prstGeom prst="rect">
            <a:avLst/>
          </a:prstGeom>
          <a:noFill/>
        </p:spPr>
        <p:txBody>
          <a:bodyPr wrap="square">
            <a:spAutoFit/>
          </a:bodyPr>
          <a:lstStyle/>
          <a:p>
            <a:r>
              <a:rPr lang="en-US" dirty="0">
                <a:solidFill>
                  <a:srgbClr val="1F1F1F"/>
                </a:solidFill>
                <a:latin typeface="Times New Roman" panose="02020603050405020304" pitchFamily="18" charset="0"/>
                <a:cs typeface="Times New Roman" panose="02020603050405020304" pitchFamily="18" charset="0"/>
              </a:rPr>
              <a:t>A</a:t>
            </a:r>
            <a:r>
              <a:rPr lang="en-US" b="0" i="0" dirty="0">
                <a:solidFill>
                  <a:srgbClr val="1F1F1F"/>
                </a:solidFill>
                <a:effectLst/>
                <a:latin typeface="Times New Roman" panose="02020603050405020304" pitchFamily="18" charset="0"/>
                <a:cs typeface="Times New Roman" panose="02020603050405020304" pitchFamily="18" charset="0"/>
              </a:rPr>
              <a:t>llows developers to create, store, manage, and share their code</a:t>
            </a:r>
          </a:p>
          <a:p>
            <a:r>
              <a:rPr lang="en-IN" dirty="0">
                <a:latin typeface="Times New Roman" panose="02020603050405020304" pitchFamily="18" charset="0"/>
                <a:cs typeface="Times New Roman" panose="02020603050405020304" pitchFamily="18" charset="0"/>
                <a:hlinkClick r:id="rId3"/>
              </a:rPr>
              <a:t>https://github.com/</a:t>
            </a:r>
            <a:endParaRPr lang="en-IN" dirty="0">
              <a:latin typeface="Times New Roman" panose="02020603050405020304" pitchFamily="18" charset="0"/>
              <a:cs typeface="Times New Roman" panose="02020603050405020304" pitchFamily="18" charset="0"/>
            </a:endParaRPr>
          </a:p>
        </p:txBody>
      </p:sp>
      <p:pic>
        <p:nvPicPr>
          <p:cNvPr id="3076" name="Picture 4" descr="What is Microsoft Teams? | Breakwater IT">
            <a:extLst>
              <a:ext uri="{FF2B5EF4-FFF2-40B4-BE49-F238E27FC236}">
                <a16:creationId xmlns:a16="http://schemas.microsoft.com/office/drawing/2014/main" id="{DB8D19EE-F8D1-97D2-7574-B9E563BA8A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51042" y="1990410"/>
            <a:ext cx="1508696" cy="143858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3E1D5E1-1191-0889-E5CD-6F05AE942622}"/>
              </a:ext>
            </a:extLst>
          </p:cNvPr>
          <p:cNvSpPr txBox="1"/>
          <p:nvPr/>
        </p:nvSpPr>
        <p:spPr>
          <a:xfrm>
            <a:off x="7889399" y="2075721"/>
            <a:ext cx="4128430" cy="1200329"/>
          </a:xfrm>
          <a:prstGeom prst="rect">
            <a:avLst/>
          </a:prstGeom>
          <a:noFill/>
        </p:spPr>
        <p:txBody>
          <a:bodyPr wrap="square">
            <a:spAutoFit/>
          </a:bodyPr>
          <a:lstStyle/>
          <a:p>
            <a:r>
              <a:rPr lang="en-US" b="0" i="0" dirty="0">
                <a:solidFill>
                  <a:srgbClr val="474747"/>
                </a:solidFill>
                <a:effectLst/>
                <a:latin typeface="Times New Roman" panose="02020603050405020304" pitchFamily="18" charset="0"/>
                <a:cs typeface="Times New Roman" panose="02020603050405020304" pitchFamily="18" charset="0"/>
              </a:rPr>
              <a:t>Working together is easier</a:t>
            </a:r>
          </a:p>
          <a:p>
            <a:r>
              <a:rPr lang="en-US" b="0" i="0" dirty="0">
                <a:solidFill>
                  <a:srgbClr val="474747"/>
                </a:solidFill>
                <a:effectLst/>
                <a:latin typeface="Times New Roman" panose="02020603050405020304" pitchFamily="18" charset="0"/>
                <a:cs typeface="Times New Roman" panose="02020603050405020304" pitchFamily="18" charset="0"/>
              </a:rPr>
              <a:t>with Microsoft Teams</a:t>
            </a:r>
          </a:p>
          <a:p>
            <a:r>
              <a:rPr lang="en-IN" dirty="0">
                <a:latin typeface="Times New Roman" panose="02020603050405020304" pitchFamily="18" charset="0"/>
                <a:cs typeface="Times New Roman" panose="02020603050405020304" pitchFamily="18" charset="0"/>
                <a:hlinkClick r:id="rId5"/>
              </a:rPr>
              <a:t>https://www.microsoft.com/en-us/microsoft-teams/group-chat-software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5422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25363578-2A8C-4658-87B5-C5912F5423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3" name="Freeform 6">
              <a:extLst>
                <a:ext uri="{FF2B5EF4-FFF2-40B4-BE49-F238E27FC236}">
                  <a16:creationId xmlns:a16="http://schemas.microsoft.com/office/drawing/2014/main" id="{E218F359-143F-4C4D-89E0-5264C1C84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txBody>
            <a:bodyPr/>
            <a:lstStyle/>
            <a:p>
              <a:endParaRPr lang="en-IN"/>
            </a:p>
          </p:txBody>
        </p:sp>
        <p:sp>
          <p:nvSpPr>
            <p:cNvPr id="14" name="Freeform 7">
              <a:extLst>
                <a:ext uri="{FF2B5EF4-FFF2-40B4-BE49-F238E27FC236}">
                  <a16:creationId xmlns:a16="http://schemas.microsoft.com/office/drawing/2014/main" id="{62ADA4B7-AAC9-4634-808E-1FFA83601A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txBody>
            <a:bodyPr/>
            <a:lstStyle/>
            <a:p>
              <a:endParaRPr lang="en-IN"/>
            </a:p>
          </p:txBody>
        </p:sp>
        <p:sp>
          <p:nvSpPr>
            <p:cNvPr id="15" name="Freeform 9">
              <a:extLst>
                <a:ext uri="{FF2B5EF4-FFF2-40B4-BE49-F238E27FC236}">
                  <a16:creationId xmlns:a16="http://schemas.microsoft.com/office/drawing/2014/main" id="{32EDB2D2-BC10-4870-9DC7-868590D46C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txBody>
            <a:bodyPr/>
            <a:lstStyle/>
            <a:p>
              <a:endParaRPr lang="en-IN"/>
            </a:p>
          </p:txBody>
        </p:sp>
        <p:sp>
          <p:nvSpPr>
            <p:cNvPr id="16" name="Freeform 10">
              <a:extLst>
                <a:ext uri="{FF2B5EF4-FFF2-40B4-BE49-F238E27FC236}">
                  <a16:creationId xmlns:a16="http://schemas.microsoft.com/office/drawing/2014/main" id="{293A2EC2-7274-4905-8DAF-A2D403034B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txBody>
            <a:bodyPr/>
            <a:lstStyle/>
            <a:p>
              <a:endParaRPr lang="en-IN"/>
            </a:p>
          </p:txBody>
        </p:sp>
        <p:sp>
          <p:nvSpPr>
            <p:cNvPr id="17" name="Freeform 11">
              <a:extLst>
                <a:ext uri="{FF2B5EF4-FFF2-40B4-BE49-F238E27FC236}">
                  <a16:creationId xmlns:a16="http://schemas.microsoft.com/office/drawing/2014/main" id="{676BE7D1-3188-44D8-8A0A-51164D0AB8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txBody>
            <a:bodyPr/>
            <a:lstStyle/>
            <a:p>
              <a:endParaRPr lang="en-IN"/>
            </a:p>
          </p:txBody>
        </p:sp>
        <p:sp>
          <p:nvSpPr>
            <p:cNvPr id="18" name="Freeform 12">
              <a:extLst>
                <a:ext uri="{FF2B5EF4-FFF2-40B4-BE49-F238E27FC236}">
                  <a16:creationId xmlns:a16="http://schemas.microsoft.com/office/drawing/2014/main" id="{2045A432-8539-4E56-9560-4B67D25207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txBody>
            <a:bodyPr/>
            <a:lstStyle/>
            <a:p>
              <a:endParaRPr lang="en-IN"/>
            </a:p>
          </p:txBody>
        </p:sp>
      </p:grpSp>
      <p:sp>
        <p:nvSpPr>
          <p:cNvPr id="2" name="Title 1">
            <a:extLst>
              <a:ext uri="{FF2B5EF4-FFF2-40B4-BE49-F238E27FC236}">
                <a16:creationId xmlns:a16="http://schemas.microsoft.com/office/drawing/2014/main" id="{3E8CC1F0-25B3-CFC2-4C06-61C948312D80}"/>
              </a:ext>
            </a:extLst>
          </p:cNvPr>
          <p:cNvSpPr>
            <a:spLocks noGrp="1"/>
          </p:cNvSpPr>
          <p:nvPr>
            <p:ph type="title"/>
          </p:nvPr>
        </p:nvSpPr>
        <p:spPr>
          <a:xfrm>
            <a:off x="3932824" y="4234999"/>
            <a:ext cx="7413623" cy="1155427"/>
          </a:xfrm>
        </p:spPr>
        <p:txBody>
          <a:bodyPr vert="horz" lIns="91440" tIns="45720" rIns="91440" bIns="45720" rtlCol="0" anchor="b">
            <a:normAutofit/>
          </a:bodyPr>
          <a:lstStyle/>
          <a:p>
            <a:pPr algn="r"/>
            <a:r>
              <a:rPr lang="en-US" sz="6000">
                <a:latin typeface="+mj-lt"/>
              </a:rPr>
              <a:t>Project Schedule</a:t>
            </a:r>
          </a:p>
        </p:txBody>
      </p:sp>
      <p:sp>
        <p:nvSpPr>
          <p:cNvPr id="43" name="Rounded Rectangle 6">
            <a:extLst>
              <a:ext uri="{FF2B5EF4-FFF2-40B4-BE49-F238E27FC236}">
                <a16:creationId xmlns:a16="http://schemas.microsoft.com/office/drawing/2014/main" id="{F0C06A62-693A-49DB-82B5-FE026EF5A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609600"/>
            <a:ext cx="7833360" cy="3139440"/>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DD2FDB1-A039-91F8-347D-2DDA6959554C}"/>
              </a:ext>
            </a:extLst>
          </p:cNvPr>
          <p:cNvPicPr>
            <a:picLocks noChangeAspect="1"/>
          </p:cNvPicPr>
          <p:nvPr/>
        </p:nvPicPr>
        <p:blipFill>
          <a:blip r:embed="rId3"/>
          <a:stretch>
            <a:fillRect/>
          </a:stretch>
        </p:blipFill>
        <p:spPr>
          <a:xfrm>
            <a:off x="4296954" y="952500"/>
            <a:ext cx="6676573" cy="2453640"/>
          </a:xfrm>
          <a:prstGeom prst="rect">
            <a:avLst/>
          </a:prstGeom>
        </p:spPr>
      </p:pic>
    </p:spTree>
    <p:extLst>
      <p:ext uri="{BB962C8B-B14F-4D97-AF65-F5344CB8AC3E}">
        <p14:creationId xmlns:p14="http://schemas.microsoft.com/office/powerpoint/2010/main" val="34778122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C46D7-C459-2EBF-B467-5796E7E5F8E5}"/>
              </a:ext>
            </a:extLst>
          </p:cNvPr>
          <p:cNvSpPr>
            <a:spLocks noGrp="1"/>
          </p:cNvSpPr>
          <p:nvPr>
            <p:ph type="title"/>
          </p:nvPr>
        </p:nvSpPr>
        <p:spPr>
          <a:xfrm>
            <a:off x="3588152" y="165904"/>
            <a:ext cx="5750406" cy="1142035"/>
          </a:xfrm>
        </p:spPr>
        <p:txBody>
          <a:bodyPr/>
          <a:lstStyle/>
          <a:p>
            <a:r>
              <a:rPr lang="en-IN"/>
              <a:t>Retrospective</a:t>
            </a:r>
          </a:p>
        </p:txBody>
      </p:sp>
      <p:sp>
        <p:nvSpPr>
          <p:cNvPr id="5" name="TextBox 4">
            <a:extLst>
              <a:ext uri="{FF2B5EF4-FFF2-40B4-BE49-F238E27FC236}">
                <a16:creationId xmlns:a16="http://schemas.microsoft.com/office/drawing/2014/main" id="{9F718013-C1DA-A199-153A-179127259D03}"/>
              </a:ext>
            </a:extLst>
          </p:cNvPr>
          <p:cNvSpPr txBox="1"/>
          <p:nvPr/>
        </p:nvSpPr>
        <p:spPr>
          <a:xfrm>
            <a:off x="1481559" y="1307939"/>
            <a:ext cx="10882955" cy="5078313"/>
          </a:xfrm>
          <a:prstGeom prst="rect">
            <a:avLst/>
          </a:prstGeom>
          <a:noFill/>
        </p:spPr>
        <p:txBody>
          <a:bodyPr wrap="square" lIns="91440" tIns="45720" rIns="91440" bIns="45720" anchor="t">
            <a:spAutoFit/>
          </a:bodyPr>
          <a:lstStyle/>
          <a:p>
            <a:r>
              <a:rPr lang="en-IN" b="1">
                <a:latin typeface="Times New Roman"/>
                <a:cs typeface="Times New Roman"/>
              </a:rPr>
              <a:t>What Went Well?</a:t>
            </a:r>
          </a:p>
          <a:p>
            <a:endParaRPr lang="en-IN" b="1">
              <a:latin typeface="Times New Roman" panose="02020603050405020304" pitchFamily="18" charset="0"/>
              <a:cs typeface="Times New Roman" panose="02020603050405020304" pitchFamily="18" charset="0"/>
            </a:endParaRPr>
          </a:p>
          <a:p>
            <a:r>
              <a:rPr lang="en-IN">
                <a:latin typeface="Times New Roman"/>
                <a:cs typeface="Times New Roman"/>
              </a:rPr>
              <a:t>Team Formation &amp; Role Clarity</a:t>
            </a:r>
          </a:p>
          <a:p>
            <a:r>
              <a:rPr lang="en-IN">
                <a:latin typeface="Times New Roman"/>
                <a:cs typeface="Times New Roman"/>
              </a:rPr>
              <a:t>Manoj -	Scrum Master - Organized roles in the team.</a:t>
            </a:r>
          </a:p>
          <a:p>
            <a:r>
              <a:rPr lang="en-IN">
                <a:latin typeface="Times New Roman"/>
                <a:cs typeface="Times New Roman"/>
              </a:rPr>
              <a:t>Sai Priya 	Frontend Lead &amp; Krishna Kishore	Backend Lead - Smooth Coordination</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Jira &amp; Git Setup Completed</a:t>
            </a:r>
          </a:p>
          <a:p>
            <a:r>
              <a:rPr lang="en-IN">
                <a:latin typeface="Times New Roman"/>
                <a:cs typeface="Times New Roman"/>
              </a:rPr>
              <a:t>Manoj - Set up Jira with backlog items.</a:t>
            </a:r>
          </a:p>
          <a:p>
            <a:r>
              <a:rPr lang="en-IN">
                <a:latin typeface="Times New Roman"/>
                <a:cs typeface="Times New Roman"/>
              </a:rPr>
              <a:t>Paul &amp; Naga Lakshmi (Frontend), Krishna Kishore &amp; Gopi Krishna (Backend) - Set up the Git repository.</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Daily Scrum Calls Established</a:t>
            </a:r>
          </a:p>
          <a:p>
            <a:r>
              <a:rPr lang="en-IN">
                <a:latin typeface="Times New Roman"/>
                <a:cs typeface="Times New Roman"/>
              </a:rPr>
              <a:t>10:00 PM calls were initiated. Most of the team members updated about the progress in Jira before the meeting.</a:t>
            </a:r>
          </a:p>
          <a:p>
            <a:r>
              <a:rPr lang="en-IN">
                <a:latin typeface="Times New Roman"/>
                <a:cs typeface="Times New Roman"/>
              </a:rPr>
              <a:t>Project &amp; Personas Finalized</a:t>
            </a:r>
          </a:p>
          <a:p>
            <a:r>
              <a:rPr lang="en-IN">
                <a:latin typeface="Times New Roman"/>
                <a:cs typeface="Times New Roman"/>
              </a:rPr>
              <a:t>Sai Priya added Farmer and Agricultural Expert personas in Jira.</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Presentation Video Created &amp; Uploaded</a:t>
            </a:r>
          </a:p>
          <a:p>
            <a:r>
              <a:rPr lang="en-IN">
                <a:latin typeface="Times New Roman"/>
                <a:cs typeface="Times New Roman"/>
              </a:rPr>
              <a:t>Sai Priya and </a:t>
            </a:r>
            <a:r>
              <a:rPr lang="en-IN" err="1">
                <a:latin typeface="Times New Roman"/>
                <a:cs typeface="Times New Roman"/>
              </a:rPr>
              <a:t>Arpula</a:t>
            </a:r>
            <a:r>
              <a:rPr lang="en-IN">
                <a:latin typeface="Times New Roman"/>
                <a:cs typeface="Times New Roman"/>
              </a:rPr>
              <a:t> </a:t>
            </a:r>
            <a:r>
              <a:rPr lang="en-IN" err="1">
                <a:latin typeface="Times New Roman"/>
                <a:cs typeface="Times New Roman"/>
              </a:rPr>
              <a:t>Nikitha</a:t>
            </a:r>
            <a:r>
              <a:rPr lang="en-IN">
                <a:latin typeface="Times New Roman"/>
                <a:cs typeface="Times New Roman"/>
              </a:rPr>
              <a:t> - Frontend QA designed the video.</a:t>
            </a:r>
          </a:p>
          <a:p>
            <a:r>
              <a:rPr lang="en-IN">
                <a:latin typeface="Times New Roman"/>
                <a:cs typeface="Times New Roman"/>
              </a:rPr>
              <a:t>Paul and Karthik - Backend QA uploaded and checked it on Git.</a:t>
            </a:r>
          </a:p>
        </p:txBody>
      </p:sp>
    </p:spTree>
    <p:extLst>
      <p:ext uri="{BB962C8B-B14F-4D97-AF65-F5344CB8AC3E}">
        <p14:creationId xmlns:p14="http://schemas.microsoft.com/office/powerpoint/2010/main" val="2061754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A8F3C32-A720-7DC8-82B5-61B19428635A}"/>
              </a:ext>
            </a:extLst>
          </p:cNvPr>
          <p:cNvSpPr txBox="1"/>
          <p:nvPr/>
        </p:nvSpPr>
        <p:spPr>
          <a:xfrm>
            <a:off x="2356846" y="670802"/>
            <a:ext cx="8868697" cy="6186309"/>
          </a:xfrm>
          <a:prstGeom prst="rect">
            <a:avLst/>
          </a:prstGeom>
          <a:noFill/>
        </p:spPr>
        <p:txBody>
          <a:bodyPr wrap="square" lIns="91440" tIns="45720" rIns="91440" bIns="45720" anchor="t">
            <a:spAutoFit/>
          </a:bodyPr>
          <a:lstStyle/>
          <a:p>
            <a:endParaRPr lang="en-IN" b="1">
              <a:latin typeface="Times New Roman" panose="02020603050405020304" pitchFamily="18" charset="0"/>
              <a:cs typeface="Times New Roman" panose="02020603050405020304" pitchFamily="18" charset="0"/>
            </a:endParaRPr>
          </a:p>
          <a:p>
            <a:r>
              <a:rPr lang="en-IN" b="1">
                <a:latin typeface="Times New Roman"/>
                <a:cs typeface="Times New Roman"/>
              </a:rPr>
              <a:t>Areas of Improvement</a:t>
            </a:r>
          </a:p>
          <a:p>
            <a:endParaRPr lang="en-IN" b="1">
              <a:latin typeface="Times New Roman" panose="02020603050405020304" pitchFamily="18" charset="0"/>
              <a:cs typeface="Times New Roman" panose="02020603050405020304" pitchFamily="18" charset="0"/>
            </a:endParaRPr>
          </a:p>
          <a:p>
            <a:r>
              <a:rPr lang="en-IN">
                <a:latin typeface="Times New Roman"/>
                <a:cs typeface="Times New Roman"/>
              </a:rPr>
              <a:t>Jira Task Clarity</a:t>
            </a:r>
          </a:p>
          <a:p>
            <a:r>
              <a:rPr lang="en-IN">
                <a:latin typeface="Times New Roman"/>
                <a:cs typeface="Times New Roman"/>
              </a:rPr>
              <a:t>Some tasks were too broad and needed better breakdown.</a:t>
            </a:r>
          </a:p>
          <a:p>
            <a:r>
              <a:rPr lang="en-IN">
                <a:latin typeface="Times New Roman"/>
                <a:cs typeface="Times New Roman"/>
              </a:rPr>
              <a:t>Action: Manoj and Sai Priya will refine task definitions in Sprint 1.</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Delayed Peer Reviews</a:t>
            </a:r>
          </a:p>
          <a:p>
            <a:r>
              <a:rPr lang="en-IN">
                <a:latin typeface="Times New Roman"/>
                <a:cs typeface="Times New Roman"/>
              </a:rPr>
              <a:t>Some pull requests were not reviewed on time.</a:t>
            </a:r>
          </a:p>
          <a:p>
            <a:r>
              <a:rPr lang="en-IN">
                <a:latin typeface="Times New Roman"/>
                <a:cs typeface="Times New Roman"/>
              </a:rPr>
              <a:t>Action: </a:t>
            </a:r>
            <a:r>
              <a:rPr lang="en-IN" err="1">
                <a:latin typeface="Times New Roman"/>
                <a:cs typeface="Times New Roman"/>
              </a:rPr>
              <a:t>Arpula</a:t>
            </a:r>
            <a:r>
              <a:rPr lang="en-IN">
                <a:latin typeface="Times New Roman"/>
                <a:cs typeface="Times New Roman"/>
              </a:rPr>
              <a:t> </a:t>
            </a:r>
            <a:r>
              <a:rPr lang="en-IN" err="1">
                <a:latin typeface="Times New Roman"/>
                <a:cs typeface="Times New Roman"/>
              </a:rPr>
              <a:t>Nikitha</a:t>
            </a:r>
            <a:r>
              <a:rPr lang="en-IN">
                <a:latin typeface="Times New Roman"/>
                <a:cs typeface="Times New Roman"/>
              </a:rPr>
              <a:t> and Karthik will enforce 24-hour review deadlines.</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Git Collaboration Issues</a:t>
            </a:r>
          </a:p>
          <a:p>
            <a:r>
              <a:rPr lang="en-IN">
                <a:latin typeface="Times New Roman"/>
                <a:cs typeface="Times New Roman"/>
              </a:rPr>
              <a:t>Merge conflicts occurred due to an unclear branching strategy.</a:t>
            </a:r>
          </a:p>
          <a:p>
            <a:r>
              <a:rPr lang="en-IN">
                <a:latin typeface="Times New Roman"/>
                <a:cs typeface="Times New Roman"/>
              </a:rPr>
              <a:t>Action: Paul and Krishna Kishore will create a Git workflow guide.</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Scrum Call Participation</a:t>
            </a:r>
          </a:p>
          <a:p>
            <a:r>
              <a:rPr lang="en-IN">
                <a:latin typeface="Times New Roman"/>
                <a:cs typeface="Times New Roman"/>
              </a:rPr>
              <a:t>Gopi Krishna and Naga </a:t>
            </a:r>
            <a:r>
              <a:rPr lang="en-IN" err="1">
                <a:latin typeface="Times New Roman"/>
                <a:cs typeface="Times New Roman"/>
              </a:rPr>
              <a:t>lakshmi</a:t>
            </a:r>
            <a:r>
              <a:rPr lang="en-IN">
                <a:latin typeface="Times New Roman"/>
                <a:cs typeface="Times New Roman"/>
              </a:rPr>
              <a:t> have forgotten to update Jira before certain calls.</a:t>
            </a:r>
          </a:p>
          <a:p>
            <a:r>
              <a:rPr lang="en-IN">
                <a:latin typeface="Times New Roman"/>
                <a:cs typeface="Times New Roman"/>
              </a:rPr>
              <a:t>Action: The members should update Jira before 9.30 PM daily.</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Presentation Video Quality</a:t>
            </a:r>
          </a:p>
          <a:p>
            <a:r>
              <a:rPr lang="en-IN">
                <a:latin typeface="Times New Roman"/>
                <a:cs typeface="Times New Roman"/>
              </a:rPr>
              <a:t>More structure of script required before recording.</a:t>
            </a:r>
          </a:p>
          <a:p>
            <a:r>
              <a:rPr lang="en-IN">
                <a:latin typeface="Times New Roman"/>
                <a:cs typeface="Times New Roman"/>
              </a:rPr>
              <a:t>Action: The content would be reviewed before recording by Sai Priya and Paul.</a:t>
            </a:r>
          </a:p>
        </p:txBody>
      </p:sp>
      <p:sp>
        <p:nvSpPr>
          <p:cNvPr id="4" name="TextBox 3">
            <a:extLst>
              <a:ext uri="{FF2B5EF4-FFF2-40B4-BE49-F238E27FC236}">
                <a16:creationId xmlns:a16="http://schemas.microsoft.com/office/drawing/2014/main" id="{E05F7E9A-2F78-8B87-8E5D-8CEDC2427851}"/>
              </a:ext>
            </a:extLst>
          </p:cNvPr>
          <p:cNvSpPr txBox="1"/>
          <p:nvPr/>
        </p:nvSpPr>
        <p:spPr>
          <a:xfrm>
            <a:off x="2359742" y="0"/>
            <a:ext cx="1438214" cy="707886"/>
          </a:xfrm>
          <a:prstGeom prst="rect">
            <a:avLst/>
          </a:prstGeom>
          <a:noFill/>
        </p:spPr>
        <p:txBody>
          <a:bodyPr wrap="none" rtlCol="0">
            <a:spAutoFit/>
          </a:bodyPr>
          <a:lstStyle/>
          <a:p>
            <a:r>
              <a:rPr lang="en-IN" sz="4000">
                <a:latin typeface="Times New Roman" panose="02020603050405020304" pitchFamily="18" charset="0"/>
                <a:cs typeface="Times New Roman" panose="02020603050405020304" pitchFamily="18" charset="0"/>
              </a:rPr>
              <a:t>Cont..</a:t>
            </a:r>
          </a:p>
        </p:txBody>
      </p:sp>
    </p:spTree>
    <p:extLst>
      <p:ext uri="{BB962C8B-B14F-4D97-AF65-F5344CB8AC3E}">
        <p14:creationId xmlns:p14="http://schemas.microsoft.com/office/powerpoint/2010/main" val="2953968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17AB4E-5F51-244F-94FF-448688C90DC4}"/>
              </a:ext>
            </a:extLst>
          </p:cNvPr>
          <p:cNvSpPr txBox="1"/>
          <p:nvPr/>
        </p:nvSpPr>
        <p:spPr>
          <a:xfrm>
            <a:off x="1592826" y="395601"/>
            <a:ext cx="9861755" cy="5632311"/>
          </a:xfrm>
          <a:prstGeom prst="rect">
            <a:avLst/>
          </a:prstGeom>
          <a:noFill/>
        </p:spPr>
        <p:txBody>
          <a:bodyPr wrap="square" lIns="91440" tIns="45720" rIns="91440" bIns="45720" anchor="t">
            <a:spAutoFit/>
          </a:bodyPr>
          <a:lstStyle/>
          <a:p>
            <a:r>
              <a:rPr lang="en-IN" b="1">
                <a:latin typeface="Times New Roman"/>
                <a:cs typeface="Times New Roman"/>
              </a:rPr>
              <a:t>Sprint 1 Action Plan</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Smoothen Jira Workflow</a:t>
            </a:r>
          </a:p>
          <a:p>
            <a:r>
              <a:rPr lang="en-IN">
                <a:latin typeface="Times New Roman"/>
                <a:cs typeface="Times New Roman"/>
              </a:rPr>
              <a:t>Manoj and Sai Priya will ensure tasks are well-defined with clear acceptance criteria. </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Standardize Git Workflow</a:t>
            </a:r>
          </a:p>
          <a:p>
            <a:r>
              <a:rPr lang="en-IN">
                <a:latin typeface="Times New Roman"/>
                <a:cs typeface="Times New Roman"/>
              </a:rPr>
              <a:t>Paul and Krishna Kishore will document the branching strategy: main → dev → feature-branch.</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Increase Scrum Discipline</a:t>
            </a:r>
          </a:p>
          <a:p>
            <a:r>
              <a:rPr lang="en-IN">
                <a:latin typeface="Times New Roman"/>
                <a:cs typeface="Times New Roman"/>
              </a:rPr>
              <a:t>Manoj will enforce 15-minute standups.</a:t>
            </a:r>
          </a:p>
          <a:p>
            <a:r>
              <a:rPr lang="en-IN">
                <a:latin typeface="Times New Roman"/>
                <a:cs typeface="Times New Roman"/>
              </a:rPr>
              <a:t>Gopi Krishna All developers and QA members will update Jira before 9:30 PM.</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Enforce Deadlines for Peer Review</a:t>
            </a:r>
          </a:p>
          <a:p>
            <a:r>
              <a:rPr lang="en-IN">
                <a:latin typeface="Times New Roman"/>
                <a:cs typeface="Times New Roman"/>
              </a:rPr>
              <a:t>Arpula Nikitha and Karthik will ensure pull requests are reviewed within 24 hours.</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Improve Video and Documentation</a:t>
            </a:r>
          </a:p>
          <a:p>
            <a:r>
              <a:rPr lang="en-IN">
                <a:latin typeface="Times New Roman"/>
                <a:cs typeface="Times New Roman"/>
              </a:rPr>
              <a:t>Paul and Sai Priya will do a review before the videos go up.</a:t>
            </a:r>
          </a:p>
          <a:p>
            <a:endParaRPr lang="en-IN">
              <a:latin typeface="Times New Roman" panose="02020603050405020304" pitchFamily="18" charset="0"/>
              <a:cs typeface="Times New Roman" panose="02020603050405020304" pitchFamily="18" charset="0"/>
            </a:endParaRPr>
          </a:p>
          <a:p>
            <a:r>
              <a:rPr lang="en-IN">
                <a:latin typeface="Times New Roman"/>
                <a:cs typeface="Times New Roman"/>
              </a:rPr>
              <a:t>Clearly, this retro summary encapsulates the essence of Sprint 0 and helps refine the execution at Sprint  Please suggest any modification…..?</a:t>
            </a:r>
          </a:p>
        </p:txBody>
      </p:sp>
    </p:spTree>
    <p:extLst>
      <p:ext uri="{BB962C8B-B14F-4D97-AF65-F5344CB8AC3E}">
        <p14:creationId xmlns:p14="http://schemas.microsoft.com/office/powerpoint/2010/main" val="3750654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D0FF7-9D43-4C4B-6E9A-EF160BA7BB7E}"/>
              </a:ext>
            </a:extLst>
          </p:cNvPr>
          <p:cNvSpPr>
            <a:spLocks noGrp="1"/>
          </p:cNvSpPr>
          <p:nvPr>
            <p:ph type="title"/>
          </p:nvPr>
        </p:nvSpPr>
        <p:spPr/>
        <p:txBody>
          <a:bodyPr/>
          <a:lstStyle/>
          <a:p>
            <a:r>
              <a:rPr lang="en-IN">
                <a:latin typeface="Times New Roman" panose="02020603050405020304" pitchFamily="18" charset="0"/>
                <a:cs typeface="Times New Roman" panose="02020603050405020304" pitchFamily="18" charset="0"/>
              </a:rPr>
              <a:t>Team Agreement</a:t>
            </a:r>
          </a:p>
        </p:txBody>
      </p:sp>
      <p:sp>
        <p:nvSpPr>
          <p:cNvPr id="3" name="Content Placeholder 2">
            <a:extLst>
              <a:ext uri="{FF2B5EF4-FFF2-40B4-BE49-F238E27FC236}">
                <a16:creationId xmlns:a16="http://schemas.microsoft.com/office/drawing/2014/main" id="{01FC10D8-92FF-A516-3B71-3C9133819252}"/>
              </a:ext>
            </a:extLst>
          </p:cNvPr>
          <p:cNvSpPr>
            <a:spLocks noGrp="1"/>
          </p:cNvSpPr>
          <p:nvPr>
            <p:ph idx="1"/>
          </p:nvPr>
        </p:nvSpPr>
        <p:spPr>
          <a:xfrm>
            <a:off x="1244339" y="2366128"/>
            <a:ext cx="9891039" cy="842128"/>
          </a:xfrm>
        </p:spPr>
        <p:txBody>
          <a:bodyPr>
            <a:normAutofit/>
          </a:bodyPr>
          <a:lstStyle/>
          <a:p>
            <a:r>
              <a:rPr lang="en-US" sz="3200">
                <a:latin typeface="Times New Roman" panose="02020603050405020304" pitchFamily="18" charset="0"/>
                <a:cs typeface="Times New Roman" panose="02020603050405020304" pitchFamily="18" charset="0"/>
                <a:hlinkClick r:id="rId2"/>
              </a:rPr>
              <a:t>Plant Leaf Disease Detection Team Agreement.docx</a:t>
            </a:r>
            <a:endParaRPr lang="en-IN" sz="32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8275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E0D6D-BDA9-560E-EB4A-2E0101014889}"/>
              </a:ext>
            </a:extLst>
          </p:cNvPr>
          <p:cNvSpPr>
            <a:spLocks noGrp="1"/>
          </p:cNvSpPr>
          <p:nvPr>
            <p:ph type="title"/>
          </p:nvPr>
        </p:nvSpPr>
        <p:spPr>
          <a:xfrm>
            <a:off x="1739949" y="833284"/>
            <a:ext cx="10018713" cy="1752599"/>
          </a:xfrm>
        </p:spPr>
        <p:txBody>
          <a:bodyPr/>
          <a:lstStyle/>
          <a:p>
            <a:r>
              <a:rPr lang="en-IN">
                <a:latin typeface="Times New Roman" panose="02020603050405020304" pitchFamily="18" charset="0"/>
                <a:cs typeface="Times New Roman" panose="02020603050405020304" pitchFamily="18" charset="0"/>
              </a:rPr>
              <a:t>Wiki Page</a:t>
            </a:r>
          </a:p>
        </p:txBody>
      </p:sp>
      <p:sp>
        <p:nvSpPr>
          <p:cNvPr id="3" name="Content Placeholder 2">
            <a:extLst>
              <a:ext uri="{FF2B5EF4-FFF2-40B4-BE49-F238E27FC236}">
                <a16:creationId xmlns:a16="http://schemas.microsoft.com/office/drawing/2014/main" id="{E95CC340-23FE-CD56-FDE3-802F5CA33340}"/>
              </a:ext>
            </a:extLst>
          </p:cNvPr>
          <p:cNvSpPr>
            <a:spLocks noGrp="1"/>
          </p:cNvSpPr>
          <p:nvPr>
            <p:ph idx="1"/>
          </p:nvPr>
        </p:nvSpPr>
        <p:spPr>
          <a:xfrm>
            <a:off x="1887434" y="2585883"/>
            <a:ext cx="10018713" cy="1197078"/>
          </a:xfrm>
        </p:spPr>
        <p:txBody>
          <a:bodyPr>
            <a:normAutofit/>
          </a:bodyPr>
          <a:lstStyle/>
          <a:p>
            <a:r>
              <a:rPr lang="nl-NL" sz="3200" b="0" i="0" u="none" strike="noStrike">
                <a:solidFill>
                  <a:srgbClr val="000000"/>
                </a:solidFill>
                <a:effectLst/>
                <a:latin typeface="Times New Roman" panose="02020603050405020304" pitchFamily="18" charset="0"/>
                <a:cs typeface="Times New Roman" panose="02020603050405020304" pitchFamily="18" charset="0"/>
                <a:hlinkClick r:id="rId2"/>
              </a:rPr>
              <a:t>SALAAR TEAM WIKI PAGE LINK</a:t>
            </a:r>
            <a:endParaRPr lang="en-IN" sz="32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9127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60598-F83C-4E4B-582C-25202B92BAA3}"/>
              </a:ext>
            </a:extLst>
          </p:cNvPr>
          <p:cNvSpPr>
            <a:spLocks noGrp="1"/>
          </p:cNvSpPr>
          <p:nvPr>
            <p:ph type="title"/>
          </p:nvPr>
        </p:nvSpPr>
        <p:spPr>
          <a:xfrm>
            <a:off x="2179320" y="685800"/>
            <a:ext cx="7548244" cy="1097279"/>
          </a:xfrm>
        </p:spPr>
        <p:txBody>
          <a:bodyPr/>
          <a:lstStyle/>
          <a:p>
            <a:r>
              <a:rPr lang="en-IN">
                <a:latin typeface="Times New Roman" panose="02020603050405020304" pitchFamily="18" charset="0"/>
                <a:cs typeface="Times New Roman" panose="02020603050405020304" pitchFamily="18" charset="0"/>
              </a:rPr>
              <a:t>Table of Contents</a:t>
            </a:r>
          </a:p>
        </p:txBody>
      </p:sp>
      <p:sp>
        <p:nvSpPr>
          <p:cNvPr id="3" name="Content Placeholder 2">
            <a:extLst>
              <a:ext uri="{FF2B5EF4-FFF2-40B4-BE49-F238E27FC236}">
                <a16:creationId xmlns:a16="http://schemas.microsoft.com/office/drawing/2014/main" id="{166AF30B-CB0F-4966-19D0-228C78E50DA2}"/>
              </a:ext>
            </a:extLst>
          </p:cNvPr>
          <p:cNvSpPr>
            <a:spLocks noGrp="1"/>
          </p:cNvSpPr>
          <p:nvPr>
            <p:ph idx="1"/>
          </p:nvPr>
        </p:nvSpPr>
        <p:spPr>
          <a:xfrm>
            <a:off x="1676400" y="1820862"/>
            <a:ext cx="10239080" cy="4351338"/>
          </a:xfrm>
        </p:spPr>
        <p:txBody>
          <a:bodyPr>
            <a:normAutofit/>
          </a:bodyPr>
          <a:lstStyle/>
          <a:p>
            <a:r>
              <a:rPr lang="en-IN" sz="1800">
                <a:latin typeface="Times New Roman"/>
                <a:cs typeface="Times New Roman"/>
              </a:rPr>
              <a:t>Team Members Roles and Responsibilities</a:t>
            </a:r>
          </a:p>
          <a:p>
            <a:r>
              <a:rPr lang="en-IN" sz="1800">
                <a:latin typeface="Times New Roman"/>
                <a:cs typeface="Times New Roman"/>
              </a:rPr>
              <a:t>Problem Statement</a:t>
            </a:r>
          </a:p>
          <a:p>
            <a:r>
              <a:rPr lang="en-IN" sz="1800">
                <a:latin typeface="Times New Roman"/>
                <a:cs typeface="Times New Roman"/>
              </a:rPr>
              <a:t>Project Description</a:t>
            </a:r>
          </a:p>
          <a:p>
            <a:r>
              <a:rPr lang="en-IN" sz="1800">
                <a:latin typeface="Times New Roman"/>
                <a:cs typeface="Times New Roman"/>
              </a:rPr>
              <a:t>Persons</a:t>
            </a:r>
            <a:endParaRPr lang="en-IN" sz="1800">
              <a:latin typeface="Times New Roman" panose="02020603050405020304" pitchFamily="18" charset="0"/>
              <a:cs typeface="Times New Roman" panose="02020603050405020304" pitchFamily="18" charset="0"/>
            </a:endParaRPr>
          </a:p>
          <a:p>
            <a:r>
              <a:rPr lang="en-IN" sz="1800">
                <a:latin typeface="Times New Roman"/>
                <a:cs typeface="Times New Roman"/>
              </a:rPr>
              <a:t>Technologies</a:t>
            </a:r>
          </a:p>
          <a:p>
            <a:r>
              <a:rPr lang="en-IN" sz="1800">
                <a:latin typeface="Times New Roman"/>
                <a:cs typeface="Times New Roman"/>
              </a:rPr>
              <a:t>Project Schedule</a:t>
            </a:r>
          </a:p>
          <a:p>
            <a:r>
              <a:rPr lang="en-IN" sz="1800">
                <a:latin typeface="Times New Roman"/>
                <a:cs typeface="Times New Roman"/>
              </a:rPr>
              <a:t>Retrospective</a:t>
            </a:r>
          </a:p>
          <a:p>
            <a:r>
              <a:rPr lang="en-IN" sz="1800">
                <a:latin typeface="Times New Roman"/>
                <a:cs typeface="Times New Roman"/>
              </a:rPr>
              <a:t>Team Agreement</a:t>
            </a:r>
          </a:p>
          <a:p>
            <a:r>
              <a:rPr lang="en-IN" sz="1800">
                <a:latin typeface="Times New Roman"/>
                <a:cs typeface="Times New Roman"/>
              </a:rPr>
              <a:t>Wiki Link</a:t>
            </a:r>
          </a:p>
        </p:txBody>
      </p:sp>
    </p:spTree>
    <p:extLst>
      <p:ext uri="{BB962C8B-B14F-4D97-AF65-F5344CB8AC3E}">
        <p14:creationId xmlns:p14="http://schemas.microsoft.com/office/powerpoint/2010/main" val="1059386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0C401-5D8F-04A9-9945-19C24041D013}"/>
              </a:ext>
            </a:extLst>
          </p:cNvPr>
          <p:cNvSpPr>
            <a:spLocks noGrp="1"/>
          </p:cNvSpPr>
          <p:nvPr>
            <p:ph type="title"/>
          </p:nvPr>
        </p:nvSpPr>
        <p:spPr>
          <a:xfrm>
            <a:off x="929640" y="0"/>
            <a:ext cx="5407024" cy="1120139"/>
          </a:xfrm>
        </p:spPr>
        <p:txBody>
          <a:bodyPr/>
          <a:lstStyle/>
          <a:p>
            <a:r>
              <a:rPr lang="en-IN"/>
              <a:t>Problem Statement</a:t>
            </a:r>
          </a:p>
        </p:txBody>
      </p:sp>
      <p:sp>
        <p:nvSpPr>
          <p:cNvPr id="3" name="Content Placeholder 2">
            <a:extLst>
              <a:ext uri="{FF2B5EF4-FFF2-40B4-BE49-F238E27FC236}">
                <a16:creationId xmlns:a16="http://schemas.microsoft.com/office/drawing/2014/main" id="{4B8820B8-BBA5-FF77-3036-B75F65295993}"/>
              </a:ext>
            </a:extLst>
          </p:cNvPr>
          <p:cNvSpPr>
            <a:spLocks noGrp="1"/>
          </p:cNvSpPr>
          <p:nvPr>
            <p:ph idx="1"/>
          </p:nvPr>
        </p:nvSpPr>
        <p:spPr>
          <a:xfrm>
            <a:off x="1446210" y="1386839"/>
            <a:ext cx="10018713" cy="3124201"/>
          </a:xfrm>
        </p:spPr>
        <p:txBody>
          <a:bodyPr>
            <a:normAutofit/>
          </a:bodyPr>
          <a:lstStyle/>
          <a:p>
            <a:r>
              <a:rPr lang="en-US" sz="1800" b="0" i="0">
                <a:solidFill>
                  <a:srgbClr val="191919"/>
                </a:solidFill>
                <a:effectLst/>
              </a:rPr>
              <a:t>Plant diseases </a:t>
            </a:r>
            <a:r>
              <a:rPr lang="en-US" sz="1800" b="0" i="0">
                <a:effectLst/>
              </a:rPr>
              <a:t>create</a:t>
            </a:r>
            <a:r>
              <a:rPr lang="en-US" sz="1800" b="0" i="0">
                <a:solidFill>
                  <a:srgbClr val="191919"/>
                </a:solidFill>
                <a:effectLst/>
              </a:rPr>
              <a:t> </a:t>
            </a:r>
            <a:r>
              <a:rPr lang="en-US" sz="1800" b="0" i="0">
                <a:effectLst/>
              </a:rPr>
              <a:t>significant</a:t>
            </a:r>
            <a:r>
              <a:rPr lang="en-US" sz="1800" b="0" i="0">
                <a:solidFill>
                  <a:srgbClr val="191919"/>
                </a:solidFill>
                <a:effectLst/>
              </a:rPr>
              <a:t> </a:t>
            </a:r>
            <a:r>
              <a:rPr lang="en-US" sz="1800" b="0" i="0">
                <a:effectLst/>
              </a:rPr>
              <a:t>reductions in </a:t>
            </a:r>
            <a:r>
              <a:rPr lang="en-US" sz="1800" b="0" i="0">
                <a:solidFill>
                  <a:srgbClr val="191919"/>
                </a:solidFill>
                <a:effectLst/>
              </a:rPr>
              <a:t>agricultural productivity</a:t>
            </a:r>
            <a:r>
              <a:rPr lang="en-US" sz="1800" b="0" i="0">
                <a:effectLst/>
              </a:rPr>
              <a:t>;</a:t>
            </a:r>
            <a:r>
              <a:rPr lang="en-US" sz="1800" b="0" i="0">
                <a:solidFill>
                  <a:srgbClr val="191919"/>
                </a:solidFill>
                <a:effectLst/>
              </a:rPr>
              <a:t> </a:t>
            </a:r>
            <a:r>
              <a:rPr lang="en-US" sz="1800" b="0" i="0">
                <a:effectLst/>
              </a:rPr>
              <a:t>such</a:t>
            </a:r>
            <a:r>
              <a:rPr lang="en-US" sz="1800" b="0" i="0">
                <a:solidFill>
                  <a:srgbClr val="191919"/>
                </a:solidFill>
                <a:effectLst/>
              </a:rPr>
              <a:t> </a:t>
            </a:r>
            <a:r>
              <a:rPr lang="en-US" sz="1800" b="0" i="0">
                <a:effectLst/>
              </a:rPr>
              <a:t>losses</a:t>
            </a:r>
            <a:r>
              <a:rPr lang="en-US" sz="1800" b="0" i="0">
                <a:solidFill>
                  <a:srgbClr val="191919"/>
                </a:solidFill>
                <a:effectLst/>
              </a:rPr>
              <a:t> </a:t>
            </a:r>
            <a:r>
              <a:rPr lang="en-US" sz="1800" b="0" i="0">
                <a:effectLst/>
              </a:rPr>
              <a:t>result in </a:t>
            </a:r>
            <a:r>
              <a:rPr lang="en-US" sz="1800" b="0" i="0">
                <a:solidFill>
                  <a:srgbClr val="191919"/>
                </a:solidFill>
                <a:effectLst/>
              </a:rPr>
              <a:t>crop </a:t>
            </a:r>
            <a:r>
              <a:rPr lang="en-US" sz="1800" b="0" i="0">
                <a:effectLst/>
              </a:rPr>
              <a:t>failure</a:t>
            </a:r>
            <a:r>
              <a:rPr lang="en-US" sz="1800" b="0" i="0">
                <a:solidFill>
                  <a:srgbClr val="191919"/>
                </a:solidFill>
                <a:effectLst/>
              </a:rPr>
              <a:t>, </a:t>
            </a:r>
            <a:r>
              <a:rPr lang="en-US" sz="1800" b="0" i="0">
                <a:effectLst/>
              </a:rPr>
              <a:t>financial</a:t>
            </a:r>
            <a:r>
              <a:rPr lang="en-US" sz="1800" b="0" i="0">
                <a:solidFill>
                  <a:srgbClr val="191919"/>
                </a:solidFill>
                <a:effectLst/>
              </a:rPr>
              <a:t> </a:t>
            </a:r>
            <a:r>
              <a:rPr lang="en-US" sz="1800" b="0" i="0">
                <a:effectLst/>
              </a:rPr>
              <a:t>loss</a:t>
            </a:r>
            <a:r>
              <a:rPr lang="en-US" sz="1800" b="0" i="0">
                <a:solidFill>
                  <a:srgbClr val="191919"/>
                </a:solidFill>
                <a:effectLst/>
              </a:rPr>
              <a:t> for </a:t>
            </a:r>
            <a:r>
              <a:rPr lang="en-US" sz="1800" b="0" i="0">
                <a:effectLst/>
              </a:rPr>
              <a:t>the </a:t>
            </a:r>
            <a:r>
              <a:rPr lang="en-US" sz="1800" b="0" i="0">
                <a:solidFill>
                  <a:srgbClr val="191919"/>
                </a:solidFill>
                <a:effectLst/>
              </a:rPr>
              <a:t>farmers, and </a:t>
            </a:r>
            <a:r>
              <a:rPr lang="en-US" sz="1800" b="0" i="0">
                <a:effectLst/>
              </a:rPr>
              <a:t>even </a:t>
            </a:r>
            <a:r>
              <a:rPr lang="en-US" sz="1800" b="0" i="0">
                <a:solidFill>
                  <a:srgbClr val="191919"/>
                </a:solidFill>
                <a:effectLst/>
              </a:rPr>
              <a:t>food shortages. Traditional </a:t>
            </a:r>
            <a:r>
              <a:rPr lang="en-US" sz="1800" b="0" i="0">
                <a:effectLst/>
              </a:rPr>
              <a:t>methods of </a:t>
            </a:r>
            <a:r>
              <a:rPr lang="en-US" sz="1800" b="0" i="0">
                <a:solidFill>
                  <a:srgbClr val="191919"/>
                </a:solidFill>
                <a:effectLst/>
              </a:rPr>
              <a:t>disease identification </a:t>
            </a:r>
            <a:r>
              <a:rPr lang="en-US" sz="1800" b="0" i="0">
                <a:effectLst/>
              </a:rPr>
              <a:t>involve</a:t>
            </a:r>
            <a:r>
              <a:rPr lang="en-US" sz="1800" b="0" i="0">
                <a:solidFill>
                  <a:srgbClr val="191919"/>
                </a:solidFill>
                <a:effectLst/>
              </a:rPr>
              <a:t> </a:t>
            </a:r>
            <a:r>
              <a:rPr lang="en-US" sz="1800" b="0" i="0">
                <a:effectLst/>
              </a:rPr>
              <a:t>manual inspections and laboratory tests, which are very time-consuming, expensive, and inaccurate.</a:t>
            </a:r>
          </a:p>
          <a:p>
            <a:r>
              <a:rPr lang="en-US" sz="1800" b="0" i="0">
                <a:solidFill>
                  <a:srgbClr val="191919"/>
                </a:solidFill>
                <a:effectLst/>
              </a:rPr>
              <a:t>Challenges </a:t>
            </a:r>
            <a:r>
              <a:rPr lang="en-US" sz="1800" b="0" i="0">
                <a:effectLst/>
              </a:rPr>
              <a:t>Faced by </a:t>
            </a:r>
            <a:r>
              <a:rPr lang="en-US" sz="1800" b="0" i="0">
                <a:solidFill>
                  <a:srgbClr val="191919"/>
                </a:solidFill>
                <a:effectLst/>
              </a:rPr>
              <a:t>Farmers</a:t>
            </a:r>
            <a:r>
              <a:rPr lang="en-US" sz="1800" b="0" i="0">
                <a:effectLst/>
              </a:rPr>
              <a:t>:</a:t>
            </a:r>
            <a:br>
              <a:rPr lang="en-US" sz="1800" b="0" i="0">
                <a:effectLst/>
              </a:rPr>
            </a:br>
            <a:br>
              <a:rPr lang="en-US" sz="1800" b="0" i="0">
                <a:effectLst/>
              </a:rPr>
            </a:br>
            <a:r>
              <a:rPr lang="en-US" sz="1800" b="0" i="0">
                <a:effectLst/>
              </a:rPr>
              <a:t>Delayed Disease Detection → Results</a:t>
            </a:r>
            <a:r>
              <a:rPr lang="en-US" sz="1800" b="0" i="0">
                <a:solidFill>
                  <a:srgbClr val="191919"/>
                </a:solidFill>
                <a:effectLst/>
              </a:rPr>
              <a:t> </a:t>
            </a:r>
            <a:r>
              <a:rPr lang="en-US" sz="1800" b="0" i="0">
                <a:effectLst/>
              </a:rPr>
              <a:t>in</a:t>
            </a:r>
            <a:r>
              <a:rPr lang="en-US" sz="1800" b="0" i="0">
                <a:solidFill>
                  <a:srgbClr val="191919"/>
                </a:solidFill>
                <a:effectLst/>
              </a:rPr>
              <a:t> </a:t>
            </a:r>
            <a:r>
              <a:rPr lang="en-US" sz="1800" b="0" i="0">
                <a:effectLst/>
              </a:rPr>
              <a:t>huge</a:t>
            </a:r>
            <a:r>
              <a:rPr lang="en-US" sz="1800" b="0" i="0">
                <a:solidFill>
                  <a:srgbClr val="191919"/>
                </a:solidFill>
                <a:effectLst/>
              </a:rPr>
              <a:t> </a:t>
            </a:r>
            <a:r>
              <a:rPr lang="en-US" sz="1800" b="0" i="0">
                <a:effectLst/>
              </a:rPr>
              <a:t>losses</a:t>
            </a:r>
            <a:r>
              <a:rPr lang="en-US" sz="1800" b="0" i="0">
                <a:solidFill>
                  <a:srgbClr val="191919"/>
                </a:solidFill>
                <a:effectLst/>
              </a:rPr>
              <a:t> </a:t>
            </a:r>
            <a:r>
              <a:rPr lang="en-US" sz="1800" b="0" i="0">
                <a:effectLst/>
              </a:rPr>
              <a:t>in crops.</a:t>
            </a:r>
            <a:br>
              <a:rPr lang="en-US" sz="1800" b="0" i="0">
                <a:effectLst/>
              </a:rPr>
            </a:br>
            <a:r>
              <a:rPr lang="en-US" sz="1800" b="0" i="0">
                <a:effectLst/>
              </a:rPr>
              <a:t>High Costs of Lab Testing → </a:t>
            </a:r>
            <a:r>
              <a:rPr lang="en-US" sz="1800" b="0" i="0">
                <a:solidFill>
                  <a:srgbClr val="191919"/>
                </a:solidFill>
                <a:effectLst/>
              </a:rPr>
              <a:t>Early intervention difficult.</a:t>
            </a:r>
            <a:br>
              <a:rPr lang="en-US" sz="1800" b="0" i="0">
                <a:solidFill>
                  <a:srgbClr val="191919"/>
                </a:solidFill>
                <a:effectLst/>
              </a:rPr>
            </a:br>
            <a:r>
              <a:rPr lang="en-US" sz="1800" b="0" i="0">
                <a:solidFill>
                  <a:srgbClr val="191919"/>
                </a:solidFill>
                <a:effectLst/>
              </a:rPr>
              <a:t>Excessive Use </a:t>
            </a:r>
            <a:r>
              <a:rPr lang="en-US" sz="1800" b="0" i="0">
                <a:effectLst/>
              </a:rPr>
              <a:t>of Pesticides </a:t>
            </a:r>
            <a:r>
              <a:rPr lang="en-US" sz="1800" b="0" i="0">
                <a:solidFill>
                  <a:srgbClr val="191919"/>
                </a:solidFill>
                <a:effectLst/>
              </a:rPr>
              <a:t>→ Unnecessary expenses and environmental </a:t>
            </a:r>
            <a:r>
              <a:rPr lang="en-US" sz="1800" b="0" i="0">
                <a:effectLst/>
              </a:rPr>
              <a:t>degradation</a:t>
            </a:r>
            <a:r>
              <a:rPr lang="en-US" sz="1800" b="0" i="0">
                <a:solidFill>
                  <a:srgbClr val="191919"/>
                </a:solidFill>
                <a:effectLst/>
              </a:rPr>
              <a:t>.</a:t>
            </a:r>
            <a:br>
              <a:rPr lang="en-US" sz="1800" b="0" i="0">
                <a:solidFill>
                  <a:srgbClr val="191919"/>
                </a:solidFill>
                <a:effectLst/>
              </a:rPr>
            </a:br>
            <a:r>
              <a:rPr lang="en-US" sz="1800" b="0" i="0">
                <a:solidFill>
                  <a:srgbClr val="191919"/>
                </a:solidFill>
                <a:effectLst/>
              </a:rPr>
              <a:t>Manual </a:t>
            </a:r>
            <a:r>
              <a:rPr lang="en-US" sz="1800" b="0" i="0">
                <a:effectLst/>
              </a:rPr>
              <a:t>Tests</a:t>
            </a:r>
            <a:r>
              <a:rPr lang="en-US" sz="1800" b="0" i="0">
                <a:solidFill>
                  <a:srgbClr val="191919"/>
                </a:solidFill>
                <a:effectLst/>
              </a:rPr>
              <a:t> → Require </a:t>
            </a:r>
            <a:r>
              <a:rPr lang="en-US" sz="1800" b="0" i="0">
                <a:effectLst/>
              </a:rPr>
              <a:t>professional</a:t>
            </a:r>
            <a:r>
              <a:rPr lang="en-US" sz="1800" b="0" i="0">
                <a:solidFill>
                  <a:srgbClr val="191919"/>
                </a:solidFill>
                <a:effectLst/>
              </a:rPr>
              <a:t> knowledge and trained labor.</a:t>
            </a:r>
            <a:endParaRPr lang="en-IN" sz="1800"/>
          </a:p>
        </p:txBody>
      </p:sp>
    </p:spTree>
    <p:extLst>
      <p:ext uri="{BB962C8B-B14F-4D97-AF65-F5344CB8AC3E}">
        <p14:creationId xmlns:p14="http://schemas.microsoft.com/office/powerpoint/2010/main" val="1998814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83B92-A42E-6CE0-6E53-59F9248B7B0E}"/>
              </a:ext>
            </a:extLst>
          </p:cNvPr>
          <p:cNvSpPr>
            <a:spLocks noGrp="1"/>
          </p:cNvSpPr>
          <p:nvPr>
            <p:ph type="title"/>
          </p:nvPr>
        </p:nvSpPr>
        <p:spPr>
          <a:xfrm>
            <a:off x="0" y="0"/>
            <a:ext cx="10515600" cy="1325563"/>
          </a:xfrm>
        </p:spPr>
        <p:txBody>
          <a:bodyPr>
            <a:normAutofit/>
          </a:bodyPr>
          <a:lstStyle/>
          <a:p>
            <a:r>
              <a:rPr lang="en-IN" sz="3200">
                <a:latin typeface="Times New Roman" panose="02020603050405020304" pitchFamily="18" charset="0"/>
                <a:cs typeface="Times New Roman" panose="02020603050405020304" pitchFamily="18" charset="0"/>
              </a:rPr>
              <a:t>Project Description</a:t>
            </a:r>
            <a:br>
              <a:rPr lang="en-IN" sz="3200">
                <a:latin typeface="Times New Roman" panose="02020603050405020304" pitchFamily="18" charset="0"/>
                <a:cs typeface="Times New Roman" panose="02020603050405020304" pitchFamily="18" charset="0"/>
              </a:rPr>
            </a:br>
            <a:endParaRPr lang="en-IN" sz="3200">
              <a:latin typeface="Times New Roman" panose="02020603050405020304" pitchFamily="18" charset="0"/>
              <a:cs typeface="Times New Roman" panose="02020603050405020304" pitchFamily="18" charset="0"/>
            </a:endParaRPr>
          </a:p>
        </p:txBody>
      </p:sp>
      <p:graphicFrame>
        <p:nvGraphicFramePr>
          <p:cNvPr id="7" name="Content Placeholder 6">
            <a:extLst>
              <a:ext uri="{FF2B5EF4-FFF2-40B4-BE49-F238E27FC236}">
                <a16:creationId xmlns:a16="http://schemas.microsoft.com/office/drawing/2014/main" id="{D5EBB567-9973-6E1E-9318-1EA1EA74755B}"/>
              </a:ext>
            </a:extLst>
          </p:cNvPr>
          <p:cNvGraphicFramePr>
            <a:graphicFrameLocks noGrp="1"/>
          </p:cNvGraphicFramePr>
          <p:nvPr>
            <p:ph idx="1"/>
            <p:extLst>
              <p:ext uri="{D42A27DB-BD31-4B8C-83A1-F6EECF244321}">
                <p14:modId xmlns:p14="http://schemas.microsoft.com/office/powerpoint/2010/main" val="1960739298"/>
              </p:ext>
            </p:extLst>
          </p:nvPr>
        </p:nvGraphicFramePr>
        <p:xfrm>
          <a:off x="2139885" y="886301"/>
          <a:ext cx="9213913" cy="5491430"/>
        </p:xfrm>
        <a:graphic>
          <a:graphicData uri="http://schemas.openxmlformats.org/drawingml/2006/table">
            <a:tbl>
              <a:tblPr firstRow="1" bandRow="1">
                <a:tableStyleId>{2D5ABB26-0587-4C30-8999-92F81FD0307C}</a:tableStyleId>
              </a:tblPr>
              <a:tblGrid>
                <a:gridCol w="1947021">
                  <a:extLst>
                    <a:ext uri="{9D8B030D-6E8A-4147-A177-3AD203B41FA5}">
                      <a16:colId xmlns:a16="http://schemas.microsoft.com/office/drawing/2014/main" val="3246046619"/>
                    </a:ext>
                  </a:extLst>
                </a:gridCol>
                <a:gridCol w="7266892">
                  <a:extLst>
                    <a:ext uri="{9D8B030D-6E8A-4147-A177-3AD203B41FA5}">
                      <a16:colId xmlns:a16="http://schemas.microsoft.com/office/drawing/2014/main" val="1868143223"/>
                    </a:ext>
                  </a:extLst>
                </a:gridCol>
              </a:tblGrid>
              <a:tr h="219023">
                <a:tc>
                  <a:txBody>
                    <a:bodyPr/>
                    <a:lstStyle/>
                    <a:p>
                      <a:pPr rtl="0" fontAlgn="t">
                        <a:spcBef>
                          <a:spcPts val="600"/>
                        </a:spcBef>
                      </a:pPr>
                      <a:r>
                        <a:rPr lang="en-IN" sz="900" b="1" i="0" u="none" strike="noStrike">
                          <a:solidFill>
                            <a:srgbClr val="000000"/>
                          </a:solidFill>
                          <a:effectLst/>
                          <a:latin typeface="Times New Roman" panose="02020603050405020304" pitchFamily="18" charset="0"/>
                          <a:cs typeface="Times New Roman" panose="02020603050405020304" pitchFamily="18" charset="0"/>
                        </a:rPr>
                        <a:t>Project Name:</a:t>
                      </a:r>
                      <a:endParaRPr lang="en-IN"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t">
                        <a:spcBef>
                          <a:spcPts val="600"/>
                        </a:spcBef>
                      </a:pPr>
                      <a:r>
                        <a:rPr lang="en-US" sz="900" b="0" i="0" u="none" strike="noStrike">
                          <a:solidFill>
                            <a:srgbClr val="000000"/>
                          </a:solidFill>
                          <a:effectLst/>
                          <a:latin typeface="Times New Roman" panose="02020603050405020304" pitchFamily="18" charset="0"/>
                          <a:cs typeface="Times New Roman" panose="02020603050405020304" pitchFamily="18" charset="0"/>
                        </a:rPr>
                        <a:t>Plant leaf Disease detection Using CNN and TensorFlow</a:t>
                      </a:r>
                      <a:endParaRPr lang="en-US"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77884482"/>
                  </a:ext>
                </a:extLst>
              </a:tr>
              <a:tr h="219023">
                <a:tc>
                  <a:txBody>
                    <a:bodyPr/>
                    <a:lstStyle/>
                    <a:p>
                      <a:pPr rtl="0" fontAlgn="t">
                        <a:spcBef>
                          <a:spcPts val="600"/>
                        </a:spcBef>
                      </a:pPr>
                      <a:r>
                        <a:rPr lang="en-IN" sz="900" b="1" i="0" u="none" strike="noStrike">
                          <a:solidFill>
                            <a:srgbClr val="000000"/>
                          </a:solidFill>
                          <a:effectLst/>
                          <a:latin typeface="Times New Roman" panose="02020603050405020304" pitchFamily="18" charset="0"/>
                          <a:cs typeface="Times New Roman" panose="02020603050405020304" pitchFamily="18" charset="0"/>
                        </a:rPr>
                        <a:t>Team:</a:t>
                      </a:r>
                      <a:endParaRPr lang="en-IN"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t">
                        <a:spcBef>
                          <a:spcPts val="600"/>
                        </a:spcBef>
                      </a:pPr>
                      <a:r>
                        <a:rPr lang="en-IN" sz="900" b="0" i="0" u="none" strike="noStrike">
                          <a:solidFill>
                            <a:srgbClr val="000000"/>
                          </a:solidFill>
                          <a:effectLst/>
                          <a:latin typeface="Times New Roman" panose="02020603050405020304" pitchFamily="18" charset="0"/>
                          <a:cs typeface="Times New Roman" panose="02020603050405020304" pitchFamily="18" charset="0"/>
                        </a:rPr>
                        <a:t>SALAAR</a:t>
                      </a:r>
                      <a:endParaRPr lang="en-IN"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50448536"/>
                  </a:ext>
                </a:extLst>
              </a:tr>
              <a:tr h="1275489">
                <a:tc>
                  <a:txBody>
                    <a:bodyPr/>
                    <a:lstStyle/>
                    <a:p>
                      <a:pPr rtl="0" fontAlgn="t">
                        <a:spcBef>
                          <a:spcPts val="600"/>
                        </a:spcBef>
                      </a:pPr>
                      <a:r>
                        <a:rPr lang="en-IN" sz="900" b="1" i="0" u="none" strike="noStrike">
                          <a:solidFill>
                            <a:srgbClr val="000000"/>
                          </a:solidFill>
                          <a:effectLst/>
                          <a:latin typeface="Times New Roman" panose="02020603050405020304" pitchFamily="18" charset="0"/>
                          <a:cs typeface="Times New Roman" panose="02020603050405020304" pitchFamily="18" charset="0"/>
                        </a:rPr>
                        <a:t>Project Description:</a:t>
                      </a:r>
                      <a:endParaRPr lang="en-IN" sz="900">
                        <a:effectLst/>
                        <a:latin typeface="Times New Roman" panose="02020603050405020304" pitchFamily="18" charset="0"/>
                        <a:cs typeface="Times New Roman" panose="02020603050405020304" pitchFamily="18" charset="0"/>
                      </a:endParaRPr>
                    </a:p>
                    <a:p>
                      <a:pPr fontAlgn="t"/>
                      <a:br>
                        <a:rPr lang="en-IN" sz="900">
                          <a:effectLst/>
                          <a:latin typeface="Times New Roman" panose="02020603050405020304" pitchFamily="18" charset="0"/>
                          <a:cs typeface="Times New Roman" panose="02020603050405020304" pitchFamily="18" charset="0"/>
                        </a:rPr>
                      </a:br>
                      <a:endParaRPr lang="en-IN"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t">
                        <a:spcBef>
                          <a:spcPts val="600"/>
                        </a:spcBef>
                      </a:pPr>
                      <a:r>
                        <a:rPr lang="en-US" sz="900" b="0" i="0" u="none" strike="noStrike">
                          <a:solidFill>
                            <a:srgbClr val="000000"/>
                          </a:solidFill>
                          <a:effectLst/>
                          <a:latin typeface="Times New Roman" panose="02020603050405020304" pitchFamily="18" charset="0"/>
                          <a:cs typeface="Times New Roman" panose="02020603050405020304" pitchFamily="18" charset="0"/>
                        </a:rPr>
                        <a:t>Project helps the farmers to decide the better pesticide to be used for the farm with some clear and concise analysis done By Us</a:t>
                      </a:r>
                      <a:endParaRPr lang="en-US" sz="900">
                        <a:effectLst/>
                        <a:latin typeface="Times New Roman" panose="02020603050405020304" pitchFamily="18" charset="0"/>
                        <a:cs typeface="Times New Roman" panose="02020603050405020304" pitchFamily="18" charset="0"/>
                      </a:endParaRPr>
                    </a:p>
                    <a:p>
                      <a:pPr rtl="0" fontAlgn="t">
                        <a:spcBef>
                          <a:spcPts val="600"/>
                        </a:spcBef>
                      </a:pPr>
                      <a:r>
                        <a:rPr lang="en-US" sz="900" b="0" i="0" u="none" strike="noStrike">
                          <a:solidFill>
                            <a:srgbClr val="000000"/>
                          </a:solidFill>
                          <a:effectLst/>
                          <a:latin typeface="Times New Roman" panose="02020603050405020304" pitchFamily="18" charset="0"/>
                          <a:cs typeface="Times New Roman" panose="02020603050405020304" pitchFamily="18" charset="0"/>
                        </a:rPr>
                        <a:t>For farmers and agriculturalists who face the hurdle of distinguishing and accessing treatment for plant leaf pathogens, the plant leaf disease detection application is a plant bug detection tool powered by machine learning that detects and categorically diagnoses plant ailments from leaf photographs. Unlike traditional inspection methods or straightforward image analyzing mobile applications, our application offers the means to provide a broader plant disease diagnostic scope, resulting in faster actions and enabling users to take action more effectively rather than protecting crops.</a:t>
                      </a:r>
                      <a:endParaRPr lang="en-US"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0947240"/>
                  </a:ext>
                </a:extLst>
              </a:tr>
              <a:tr h="3530141">
                <a:tc>
                  <a:txBody>
                    <a:bodyPr/>
                    <a:lstStyle/>
                    <a:p>
                      <a:pPr rtl="0" fontAlgn="t">
                        <a:spcBef>
                          <a:spcPts val="600"/>
                        </a:spcBef>
                      </a:pPr>
                      <a:r>
                        <a:rPr lang="en-IN" sz="900" b="1" i="0" u="none" strike="noStrike">
                          <a:solidFill>
                            <a:srgbClr val="000000"/>
                          </a:solidFill>
                          <a:effectLst/>
                          <a:latin typeface="Times New Roman" panose="02020603050405020304" pitchFamily="18" charset="0"/>
                          <a:cs typeface="Times New Roman" panose="02020603050405020304" pitchFamily="18" charset="0"/>
                        </a:rPr>
                        <a:t>Benefit Outcomes:</a:t>
                      </a:r>
                      <a:endParaRPr lang="en-IN"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t">
                        <a:spcAft>
                          <a:spcPts val="600"/>
                        </a:spcAft>
                      </a:pPr>
                      <a:r>
                        <a:rPr lang="en-US" sz="900" b="0" i="0" u="none" strike="noStrike">
                          <a:solidFill>
                            <a:srgbClr val="000000"/>
                          </a:solidFill>
                          <a:effectLst/>
                          <a:latin typeface="Times New Roman" panose="02020603050405020304" pitchFamily="18" charset="0"/>
                          <a:cs typeface="Times New Roman" panose="02020603050405020304" pitchFamily="18" charset="0"/>
                        </a:rPr>
                        <a:t>Accelerated Disease Detection – Farmers can now easily and accurately diagnose plant-related diseases that are harmful to their crops within seconds. This means less time spent on manual checking and lots more time saved while waiting for lab reports.</a:t>
                      </a:r>
                      <a:endParaRPr lang="en-US" sz="900">
                        <a:effectLst/>
                        <a:latin typeface="Times New Roman" panose="02020603050405020304" pitchFamily="18" charset="0"/>
                        <a:cs typeface="Times New Roman" panose="02020603050405020304" pitchFamily="18" charset="0"/>
                      </a:endParaRPr>
                    </a:p>
                    <a:p>
                      <a:pPr rtl="0" fontAlgn="t">
                        <a:spcBef>
                          <a:spcPts val="600"/>
                        </a:spcBef>
                        <a:spcAft>
                          <a:spcPts val="600"/>
                        </a:spcAft>
                      </a:pPr>
                      <a:r>
                        <a:rPr lang="en-US" sz="900" b="0" i="0" u="none" strike="noStrike">
                          <a:solidFill>
                            <a:srgbClr val="000000"/>
                          </a:solidFill>
                          <a:effectLst/>
                          <a:latin typeface="Times New Roman" panose="02020603050405020304" pitchFamily="18" charset="0"/>
                          <a:cs typeface="Times New Roman" panose="02020603050405020304" pitchFamily="18" charset="0"/>
                        </a:rPr>
                        <a:t>Increased Profits – Farmers can decrease crop losses by spending less time identifying and treating diseases, which results in less damage and more profitable harvests.</a:t>
                      </a:r>
                      <a:endParaRPr lang="en-US" sz="900">
                        <a:effectLst/>
                        <a:latin typeface="Times New Roman" panose="02020603050405020304" pitchFamily="18" charset="0"/>
                        <a:cs typeface="Times New Roman" panose="02020603050405020304" pitchFamily="18" charset="0"/>
                      </a:endParaRPr>
                    </a:p>
                    <a:p>
                      <a:pPr rtl="0" fontAlgn="t">
                        <a:spcBef>
                          <a:spcPts val="600"/>
                        </a:spcBef>
                        <a:spcAft>
                          <a:spcPts val="600"/>
                        </a:spcAft>
                      </a:pPr>
                      <a:r>
                        <a:rPr lang="en-US" sz="900" b="0" i="0" u="none" strike="noStrike">
                          <a:solidFill>
                            <a:srgbClr val="000000"/>
                          </a:solidFill>
                          <a:effectLst/>
                          <a:latin typeface="Times New Roman" panose="02020603050405020304" pitchFamily="18" charset="0"/>
                          <a:cs typeface="Times New Roman" panose="02020603050405020304" pitchFamily="18" charset="0"/>
                        </a:rPr>
                        <a:t>Reduced Costs – Treating diseases effectively can be achieved through correct and early identifying disease detection which helps in utilizing less pesticide and saves money.</a:t>
                      </a:r>
                      <a:endParaRPr lang="en-US" sz="900">
                        <a:effectLst/>
                        <a:latin typeface="Times New Roman" panose="02020603050405020304" pitchFamily="18" charset="0"/>
                        <a:cs typeface="Times New Roman" panose="02020603050405020304" pitchFamily="18" charset="0"/>
                      </a:endParaRPr>
                    </a:p>
                    <a:p>
                      <a:pPr rtl="0" fontAlgn="t">
                        <a:spcBef>
                          <a:spcPts val="600"/>
                        </a:spcBef>
                        <a:spcAft>
                          <a:spcPts val="600"/>
                        </a:spcAft>
                      </a:pPr>
                      <a:r>
                        <a:rPr lang="en-US" sz="900" b="0" i="0" u="none" strike="noStrike">
                          <a:solidFill>
                            <a:srgbClr val="000000"/>
                          </a:solidFill>
                          <a:effectLst/>
                          <a:latin typeface="Times New Roman" panose="02020603050405020304" pitchFamily="18" charset="0"/>
                          <a:cs typeface="Times New Roman" panose="02020603050405020304" pitchFamily="18" charset="0"/>
                        </a:rPr>
                        <a:t>Higher Resource Management – More precise disease detection means that resources such as water, fertilizers and pesticides can be more efficiently distributed, improving farm management systems.</a:t>
                      </a:r>
                      <a:endParaRPr lang="en-US" sz="900">
                        <a:effectLst/>
                        <a:latin typeface="Times New Roman" panose="02020603050405020304" pitchFamily="18" charset="0"/>
                        <a:cs typeface="Times New Roman" panose="02020603050405020304" pitchFamily="18" charset="0"/>
                      </a:endParaRPr>
                    </a:p>
                    <a:p>
                      <a:pPr rtl="0" fontAlgn="t">
                        <a:spcBef>
                          <a:spcPts val="600"/>
                        </a:spcBef>
                        <a:spcAft>
                          <a:spcPts val="600"/>
                        </a:spcAft>
                      </a:pPr>
                      <a:r>
                        <a:rPr lang="en-US" sz="900" b="0" i="0" u="none" strike="noStrike">
                          <a:solidFill>
                            <a:srgbClr val="000000"/>
                          </a:solidFill>
                          <a:effectLst/>
                          <a:latin typeface="Times New Roman" panose="02020603050405020304" pitchFamily="18" charset="0"/>
                          <a:cs typeface="Times New Roman" panose="02020603050405020304" pitchFamily="18" charset="0"/>
                        </a:rPr>
                        <a:t>Better Yield Resilience – With effective intervention, plants thrive and produce better crops that are not easily damaged and are more tough against diseases.</a:t>
                      </a:r>
                      <a:endParaRPr lang="en-US" sz="900">
                        <a:effectLst/>
                        <a:latin typeface="Times New Roman" panose="02020603050405020304" pitchFamily="18" charset="0"/>
                        <a:cs typeface="Times New Roman" panose="02020603050405020304" pitchFamily="18" charset="0"/>
                      </a:endParaRPr>
                    </a:p>
                    <a:p>
                      <a:pPr rtl="0" fontAlgn="t">
                        <a:spcBef>
                          <a:spcPts val="600"/>
                        </a:spcBef>
                        <a:spcAft>
                          <a:spcPts val="600"/>
                        </a:spcAft>
                      </a:pPr>
                      <a:r>
                        <a:rPr lang="en-US" sz="900" b="0" i="0" u="none" strike="noStrike">
                          <a:solidFill>
                            <a:srgbClr val="000000"/>
                          </a:solidFill>
                          <a:effectLst/>
                          <a:latin typeface="Times New Roman" panose="02020603050405020304" pitchFamily="18" charset="0"/>
                          <a:cs typeface="Times New Roman" panose="02020603050405020304" pitchFamily="18" charset="0"/>
                        </a:rPr>
                        <a:t>Managed Scale Development – Users can expand their cultivation or apply to different fields due to minimal difficulties and the android’s ability to examine a large range of crops and diseases.</a:t>
                      </a:r>
                      <a:endParaRPr lang="en-US" sz="900">
                        <a:effectLst/>
                        <a:latin typeface="Times New Roman" panose="02020603050405020304" pitchFamily="18" charset="0"/>
                        <a:cs typeface="Times New Roman" panose="02020603050405020304" pitchFamily="18" charset="0"/>
                      </a:endParaRPr>
                    </a:p>
                    <a:p>
                      <a:pPr rtl="0" fontAlgn="t">
                        <a:spcBef>
                          <a:spcPts val="600"/>
                        </a:spcBef>
                        <a:spcAft>
                          <a:spcPts val="600"/>
                        </a:spcAft>
                      </a:pPr>
                      <a:r>
                        <a:rPr lang="en-US" sz="900" b="0" i="0" u="none" strike="noStrike">
                          <a:solidFill>
                            <a:srgbClr val="000000"/>
                          </a:solidFill>
                          <a:effectLst/>
                          <a:latin typeface="Times New Roman" panose="02020603050405020304" pitchFamily="18" charset="0"/>
                          <a:cs typeface="Times New Roman" panose="02020603050405020304" pitchFamily="18" charset="0"/>
                        </a:rPr>
                        <a:t>Insight from Data – Farmers can receive accurate information on the trends of their crops due to the app collecting, storing and analyzing data over time which helps them to make better decisions about the crops they grow in the future.</a:t>
                      </a:r>
                      <a:endParaRPr lang="en-US" sz="900">
                        <a:effectLst/>
                        <a:latin typeface="Times New Roman" panose="02020603050405020304" pitchFamily="18" charset="0"/>
                        <a:cs typeface="Times New Roman" panose="02020603050405020304" pitchFamily="18" charset="0"/>
                      </a:endParaRPr>
                    </a:p>
                    <a:p>
                      <a:pPr rtl="0" fontAlgn="t">
                        <a:spcBef>
                          <a:spcPts val="600"/>
                        </a:spcBef>
                      </a:pPr>
                      <a:r>
                        <a:rPr lang="en-US" sz="900" b="0" i="0" u="none" strike="noStrike">
                          <a:solidFill>
                            <a:srgbClr val="000000"/>
                          </a:solidFill>
                          <a:effectLst/>
                          <a:latin typeface="Times New Roman" panose="02020603050405020304" pitchFamily="18" charset="0"/>
                          <a:cs typeface="Times New Roman" panose="02020603050405020304" pitchFamily="18" charset="0"/>
                        </a:rPr>
                        <a:t>Less Reliance on Labor – Because of the automated disease detection, there is less need for trained workers during the farming process, which streamlines the farming process.</a:t>
                      </a:r>
                      <a:endParaRPr lang="en-US"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7805778"/>
                  </a:ext>
                </a:extLst>
              </a:tr>
              <a:tr h="219023">
                <a:tc>
                  <a:txBody>
                    <a:bodyPr/>
                    <a:lstStyle/>
                    <a:p>
                      <a:pPr rtl="0" fontAlgn="t">
                        <a:spcBef>
                          <a:spcPts val="600"/>
                        </a:spcBef>
                      </a:pPr>
                      <a:r>
                        <a:rPr lang="en-IN" sz="900" b="1" i="0" u="none" strike="noStrike" err="1">
                          <a:solidFill>
                            <a:srgbClr val="000000"/>
                          </a:solidFill>
                          <a:effectLst/>
                          <a:latin typeface="Times New Roman" panose="02020603050405020304" pitchFamily="18" charset="0"/>
                          <a:cs typeface="Times New Roman" panose="02020603050405020304" pitchFamily="18" charset="0"/>
                        </a:rPr>
                        <a:t>Github</a:t>
                      </a:r>
                      <a:r>
                        <a:rPr lang="en-IN" sz="900" b="1" i="0" u="none" strike="noStrike">
                          <a:solidFill>
                            <a:srgbClr val="000000"/>
                          </a:solidFill>
                          <a:effectLst/>
                          <a:latin typeface="Times New Roman" panose="02020603050405020304" pitchFamily="18" charset="0"/>
                          <a:cs typeface="Times New Roman" panose="02020603050405020304" pitchFamily="18" charset="0"/>
                        </a:rPr>
                        <a:t> Link:</a:t>
                      </a:r>
                      <a:endParaRPr lang="en-IN"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fontAlgn="t">
                        <a:spcBef>
                          <a:spcPts val="600"/>
                        </a:spcBef>
                      </a:pPr>
                      <a:r>
                        <a:rPr lang="en-IN" sz="900" b="0" i="0" u="none" strike="noStrike">
                          <a:solidFill>
                            <a:srgbClr val="000000"/>
                          </a:solidFill>
                          <a:effectLst/>
                          <a:latin typeface="Times New Roman" panose="02020603050405020304" pitchFamily="18" charset="0"/>
                          <a:cs typeface="Times New Roman" panose="02020603050405020304" pitchFamily="18" charset="0"/>
                          <a:hlinkClick r:id="rId2"/>
                        </a:rPr>
                        <a:t>https://github.com/htmw/2025S-SALAAR/wiki</a:t>
                      </a:r>
                      <a:endParaRPr lang="en-IN" sz="900">
                        <a:effectLst/>
                        <a:latin typeface="Times New Roman" panose="02020603050405020304" pitchFamily="18" charset="0"/>
                        <a:cs typeface="Times New Roman" panose="02020603050405020304" pitchFamily="18" charset="0"/>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18016974"/>
                  </a:ext>
                </a:extLst>
              </a:tr>
            </a:tbl>
          </a:graphicData>
        </a:graphic>
      </p:graphicFrame>
    </p:spTree>
    <p:extLst>
      <p:ext uri="{BB962C8B-B14F-4D97-AF65-F5344CB8AC3E}">
        <p14:creationId xmlns:p14="http://schemas.microsoft.com/office/powerpoint/2010/main" val="2615795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C8168-6625-493A-3140-653732522E03}"/>
              </a:ext>
            </a:extLst>
          </p:cNvPr>
          <p:cNvSpPr>
            <a:spLocks noGrp="1"/>
          </p:cNvSpPr>
          <p:nvPr>
            <p:ph type="title"/>
          </p:nvPr>
        </p:nvSpPr>
        <p:spPr>
          <a:xfrm>
            <a:off x="1634150" y="408149"/>
            <a:ext cx="9623777" cy="1293965"/>
          </a:xfrm>
        </p:spPr>
        <p:txBody>
          <a:bodyPr>
            <a:noAutofit/>
          </a:bodyPr>
          <a:lstStyle/>
          <a:p>
            <a:r>
              <a:rPr lang="en-IN">
                <a:latin typeface="Times New Roman" panose="02020603050405020304" pitchFamily="18" charset="0"/>
                <a:cs typeface="Times New Roman" panose="02020603050405020304" pitchFamily="18" charset="0"/>
              </a:rPr>
              <a:t>Team Members Roles and Responsibilities</a:t>
            </a:r>
            <a:br>
              <a:rPr lang="en-IN">
                <a:latin typeface="Times New Roman" panose="02020603050405020304" pitchFamily="18" charset="0"/>
                <a:cs typeface="Times New Roman" panose="02020603050405020304" pitchFamily="18" charset="0"/>
              </a:rPr>
            </a:br>
            <a:endParaRPr lang="en-IN">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B40CF8D-05F6-36FA-E819-ABC0A7BAB378}"/>
              </a:ext>
            </a:extLst>
          </p:cNvPr>
          <p:cNvSpPr txBox="1"/>
          <p:nvPr/>
        </p:nvSpPr>
        <p:spPr>
          <a:xfrm>
            <a:off x="1370487" y="3672295"/>
            <a:ext cx="1528057" cy="923330"/>
          </a:xfrm>
          <a:prstGeom prst="rect">
            <a:avLst/>
          </a:prstGeom>
          <a:noFill/>
        </p:spPr>
        <p:txBody>
          <a:bodyPr wrap="square" rtlCol="0">
            <a:spAutoFit/>
          </a:bodyPr>
          <a:lstStyle/>
          <a:p>
            <a:r>
              <a:rPr lang="en-IN">
                <a:latin typeface="Times New Roman" panose="02020603050405020304" pitchFamily="18" charset="0"/>
                <a:cs typeface="Times New Roman" panose="02020603050405020304" pitchFamily="18" charset="0"/>
              </a:rPr>
              <a:t>Manoj Reddy</a:t>
            </a:r>
            <a:br>
              <a:rPr lang="en-IN">
                <a:latin typeface="Times New Roman" panose="02020603050405020304" pitchFamily="18" charset="0"/>
                <a:cs typeface="Times New Roman" panose="02020603050405020304" pitchFamily="18" charset="0"/>
              </a:rPr>
            </a:br>
            <a:r>
              <a:rPr lang="en-IN">
                <a:latin typeface="Times New Roman" panose="02020603050405020304" pitchFamily="18" charset="0"/>
                <a:cs typeface="Times New Roman" panose="02020603050405020304" pitchFamily="18" charset="0"/>
              </a:rPr>
              <a:t>Scrum Master</a:t>
            </a:r>
          </a:p>
        </p:txBody>
      </p:sp>
      <p:pic>
        <p:nvPicPr>
          <p:cNvPr id="9" name="Picture 8">
            <a:extLst>
              <a:ext uri="{FF2B5EF4-FFF2-40B4-BE49-F238E27FC236}">
                <a16:creationId xmlns:a16="http://schemas.microsoft.com/office/drawing/2014/main" id="{5379A239-BF13-2C1F-8EF8-411F409AA8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8590" y="2025414"/>
            <a:ext cx="1533255" cy="1667757"/>
          </a:xfrm>
          <a:prstGeom prst="rect">
            <a:avLst/>
          </a:prstGeom>
        </p:spPr>
      </p:pic>
      <p:sp>
        <p:nvSpPr>
          <p:cNvPr id="10" name="TextBox 9">
            <a:extLst>
              <a:ext uri="{FF2B5EF4-FFF2-40B4-BE49-F238E27FC236}">
                <a16:creationId xmlns:a16="http://schemas.microsoft.com/office/drawing/2014/main" id="{657F11B0-86FB-A845-DF17-E2520C464B5D}"/>
              </a:ext>
            </a:extLst>
          </p:cNvPr>
          <p:cNvSpPr txBox="1"/>
          <p:nvPr/>
        </p:nvSpPr>
        <p:spPr>
          <a:xfrm>
            <a:off x="3696226" y="3613818"/>
            <a:ext cx="2441759" cy="646331"/>
          </a:xfrm>
          <a:prstGeom prst="rect">
            <a:avLst/>
          </a:prstGeom>
          <a:noFill/>
        </p:spPr>
        <p:txBody>
          <a:bodyPr wrap="none" rtlCol="0">
            <a:spAutoFit/>
          </a:bodyPr>
          <a:lstStyle/>
          <a:p>
            <a:r>
              <a:rPr lang="en-IN">
                <a:latin typeface="Times New Roman" panose="02020603050405020304" pitchFamily="18" charset="0"/>
              </a:rPr>
              <a:t>		Paul</a:t>
            </a:r>
            <a:br>
              <a:rPr lang="en-IN">
                <a:latin typeface="Times New Roman" panose="02020603050405020304" pitchFamily="18" charset="0"/>
              </a:rPr>
            </a:br>
            <a:r>
              <a:rPr lang="en-IN">
                <a:latin typeface="Times New Roman" panose="02020603050405020304" pitchFamily="18" charset="0"/>
              </a:rPr>
              <a:t>Sr. Front End Developer</a:t>
            </a:r>
          </a:p>
        </p:txBody>
      </p:sp>
      <p:pic>
        <p:nvPicPr>
          <p:cNvPr id="3" name="Content Placeholder 4">
            <a:extLst>
              <a:ext uri="{FF2B5EF4-FFF2-40B4-BE49-F238E27FC236}">
                <a16:creationId xmlns:a16="http://schemas.microsoft.com/office/drawing/2014/main" id="{47A84334-3953-D9F7-0079-07E8598C21D3}"/>
              </a:ext>
            </a:extLst>
          </p:cNvPr>
          <p:cNvPicPr>
            <a:picLocks noChangeAspect="1"/>
          </p:cNvPicPr>
          <p:nvPr/>
        </p:nvPicPr>
        <p:blipFill>
          <a:blip r:embed="rId3">
            <a:extLst>
              <a:ext uri="{28A0092B-C50C-407E-A947-70E740481C1C}">
                <a14:useLocalDpi xmlns:a14="http://schemas.microsoft.com/office/drawing/2010/main" val="0"/>
              </a:ext>
            </a:extLst>
          </a:blip>
          <a:srcRect t="8154"/>
          <a:stretch/>
        </p:blipFill>
        <p:spPr>
          <a:xfrm>
            <a:off x="6919189" y="2078754"/>
            <a:ext cx="1533255" cy="1667758"/>
          </a:xfrm>
          <a:prstGeom prst="rect">
            <a:avLst/>
          </a:prstGeom>
        </p:spPr>
      </p:pic>
      <p:sp>
        <p:nvSpPr>
          <p:cNvPr id="4" name="TextBox 3">
            <a:extLst>
              <a:ext uri="{FF2B5EF4-FFF2-40B4-BE49-F238E27FC236}">
                <a16:creationId xmlns:a16="http://schemas.microsoft.com/office/drawing/2014/main" id="{1F4C03D8-B27C-D35F-B494-C1F20698562F}"/>
              </a:ext>
            </a:extLst>
          </p:cNvPr>
          <p:cNvSpPr txBox="1"/>
          <p:nvPr/>
        </p:nvSpPr>
        <p:spPr>
          <a:xfrm>
            <a:off x="6530670" y="3661487"/>
            <a:ext cx="2419096" cy="923330"/>
          </a:xfrm>
          <a:prstGeom prst="rect">
            <a:avLst/>
          </a:prstGeom>
          <a:noFill/>
        </p:spPr>
        <p:txBody>
          <a:bodyPr wrap="square" rtlCol="0">
            <a:spAutoFit/>
          </a:bodyPr>
          <a:lstStyle/>
          <a:p>
            <a:pPr algn="ctr"/>
            <a:r>
              <a:rPr lang="en-US" b="0" i="0">
                <a:solidFill>
                  <a:srgbClr val="000000"/>
                </a:solidFill>
                <a:effectLst/>
                <a:latin typeface="Times New Roman" panose="02020603050405020304" pitchFamily="18" charset="0"/>
              </a:rPr>
              <a:t>Krishna Kishore</a:t>
            </a:r>
          </a:p>
          <a:p>
            <a:pPr algn="ctr"/>
            <a:r>
              <a:rPr lang="en-US" b="0" i="0">
                <a:solidFill>
                  <a:srgbClr val="000000"/>
                </a:solidFill>
                <a:effectLst/>
                <a:latin typeface="Times New Roman" panose="02020603050405020304" pitchFamily="18" charset="0"/>
              </a:rPr>
              <a:t>Sr. Back End Developer &amp; Team Lead</a:t>
            </a:r>
            <a:endParaRPr lang="en-IN">
              <a:latin typeface="Times New Roman" panose="02020603050405020304" pitchFamily="18" charset="0"/>
            </a:endParaRPr>
          </a:p>
        </p:txBody>
      </p:sp>
      <p:pic>
        <p:nvPicPr>
          <p:cNvPr id="7" name="Picture 6" descr="A person smiling in front of a christmas tree&#10;&#10;AI-generated content may be incorrect.">
            <a:extLst>
              <a:ext uri="{FF2B5EF4-FFF2-40B4-BE49-F238E27FC236}">
                <a16:creationId xmlns:a16="http://schemas.microsoft.com/office/drawing/2014/main" id="{786E9B97-F9D2-5A6A-D6C5-96AB21FC741E}"/>
              </a:ext>
            </a:extLst>
          </p:cNvPr>
          <p:cNvPicPr>
            <a:picLocks noChangeAspect="1"/>
          </p:cNvPicPr>
          <p:nvPr/>
        </p:nvPicPr>
        <p:blipFill>
          <a:blip r:embed="rId4"/>
          <a:stretch>
            <a:fillRect/>
          </a:stretch>
        </p:blipFill>
        <p:spPr>
          <a:xfrm>
            <a:off x="9865461" y="2082850"/>
            <a:ext cx="1632582" cy="1681272"/>
          </a:xfrm>
          <a:prstGeom prst="rect">
            <a:avLst/>
          </a:prstGeom>
        </p:spPr>
      </p:pic>
      <p:sp>
        <p:nvSpPr>
          <p:cNvPr id="8" name="TextBox 7">
            <a:extLst>
              <a:ext uri="{FF2B5EF4-FFF2-40B4-BE49-F238E27FC236}">
                <a16:creationId xmlns:a16="http://schemas.microsoft.com/office/drawing/2014/main" id="{DA8CF604-ED07-C5D1-AD68-16B2EE1A3862}"/>
              </a:ext>
            </a:extLst>
          </p:cNvPr>
          <p:cNvSpPr txBox="1"/>
          <p:nvPr/>
        </p:nvSpPr>
        <p:spPr>
          <a:xfrm>
            <a:off x="9472203" y="3831670"/>
            <a:ext cx="2419097" cy="646331"/>
          </a:xfrm>
          <a:prstGeom prst="rect">
            <a:avLst/>
          </a:prstGeom>
          <a:no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a:latin typeface="Times New Roman" panose="02020603050405020304" pitchFamily="18" charset="0"/>
                <a:cs typeface="Times New Roman" panose="02020603050405020304" pitchFamily="18" charset="0"/>
              </a:rPr>
              <a:t>Gopi Krishna</a:t>
            </a:r>
          </a:p>
          <a:p>
            <a:r>
              <a:rPr lang="en-US">
                <a:latin typeface="Times New Roman"/>
                <a:cs typeface="Times New Roman"/>
              </a:rPr>
              <a:t>Jr. Back End Developer</a:t>
            </a:r>
          </a:p>
        </p:txBody>
      </p:sp>
      <p:pic>
        <p:nvPicPr>
          <p:cNvPr id="11" name="Picture 10">
            <a:extLst>
              <a:ext uri="{FF2B5EF4-FFF2-40B4-BE49-F238E27FC236}">
                <a16:creationId xmlns:a16="http://schemas.microsoft.com/office/drawing/2014/main" id="{191E80F7-7386-137C-D20D-53DC0E635D64}"/>
              </a:ext>
            </a:extLst>
          </p:cNvPr>
          <p:cNvPicPr>
            <a:picLocks noChangeAspect="1"/>
          </p:cNvPicPr>
          <p:nvPr/>
        </p:nvPicPr>
        <p:blipFill>
          <a:blip r:embed="rId5"/>
          <a:stretch>
            <a:fillRect/>
          </a:stretch>
        </p:blipFill>
        <p:spPr>
          <a:xfrm>
            <a:off x="1373949" y="2025040"/>
            <a:ext cx="1542268" cy="1649262"/>
          </a:xfrm>
          <a:prstGeom prst="rect">
            <a:avLst/>
          </a:prstGeom>
        </p:spPr>
      </p:pic>
    </p:spTree>
    <p:extLst>
      <p:ext uri="{BB962C8B-B14F-4D97-AF65-F5344CB8AC3E}">
        <p14:creationId xmlns:p14="http://schemas.microsoft.com/office/powerpoint/2010/main" val="1808140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C6056DD-75D0-5787-2247-ACA6C9E12E46}"/>
              </a:ext>
            </a:extLst>
          </p:cNvPr>
          <p:cNvSpPr txBox="1"/>
          <p:nvPr/>
        </p:nvSpPr>
        <p:spPr>
          <a:xfrm>
            <a:off x="2038643" y="2889067"/>
            <a:ext cx="2074877" cy="933768"/>
          </a:xfrm>
          <a:prstGeom prst="rect">
            <a:avLst/>
          </a:prstGeom>
          <a:noFill/>
        </p:spPr>
        <p:txBody>
          <a:bodyPr wrap="square" lIns="91440" tIns="45720" rIns="91440" bIns="45720" rtlCol="0" anchor="t">
            <a:spAutoFit/>
          </a:bodyPr>
          <a:lstStyle/>
          <a:p>
            <a:r>
              <a:rPr lang="en-IN">
                <a:latin typeface="Times New Roman"/>
                <a:cs typeface="Times New Roman"/>
              </a:rPr>
              <a:t>    Karthik</a:t>
            </a:r>
            <a:br>
              <a:rPr lang="en-IN">
                <a:latin typeface="Times New Roman" panose="02020603050405020304" pitchFamily="18" charset="0"/>
                <a:cs typeface="Times New Roman" panose="02020603050405020304" pitchFamily="18" charset="0"/>
              </a:rPr>
            </a:br>
            <a:r>
              <a:rPr lang="en-IN">
                <a:latin typeface="Times New Roman"/>
                <a:cs typeface="Times New Roman"/>
              </a:rPr>
              <a:t>Back End QA</a:t>
            </a:r>
          </a:p>
        </p:txBody>
      </p:sp>
      <p:pic>
        <p:nvPicPr>
          <p:cNvPr id="2" name="Picture 1" descr="A person with a mustache and beard&#10;&#10;AI-generated content may be incorrect.">
            <a:extLst>
              <a:ext uri="{FF2B5EF4-FFF2-40B4-BE49-F238E27FC236}">
                <a16:creationId xmlns:a16="http://schemas.microsoft.com/office/drawing/2014/main" id="{5CC9B76C-917F-D961-2CC0-FA4AF2A2E8F6}"/>
              </a:ext>
            </a:extLst>
          </p:cNvPr>
          <p:cNvPicPr>
            <a:picLocks noChangeAspect="1"/>
          </p:cNvPicPr>
          <p:nvPr/>
        </p:nvPicPr>
        <p:blipFill>
          <a:blip r:embed="rId2"/>
          <a:stretch>
            <a:fillRect/>
          </a:stretch>
        </p:blipFill>
        <p:spPr>
          <a:xfrm>
            <a:off x="2038642" y="999266"/>
            <a:ext cx="1770603" cy="1894615"/>
          </a:xfrm>
          <a:prstGeom prst="rect">
            <a:avLst/>
          </a:prstGeom>
        </p:spPr>
      </p:pic>
      <p:pic>
        <p:nvPicPr>
          <p:cNvPr id="3" name="Picture 2" descr="A person in a red dress&#10;&#10;AI-generated content may be incorrect.">
            <a:extLst>
              <a:ext uri="{FF2B5EF4-FFF2-40B4-BE49-F238E27FC236}">
                <a16:creationId xmlns:a16="http://schemas.microsoft.com/office/drawing/2014/main" id="{97A7B804-37A8-6E56-B402-69357655DDA2}"/>
              </a:ext>
            </a:extLst>
          </p:cNvPr>
          <p:cNvPicPr>
            <a:picLocks noChangeAspect="1"/>
          </p:cNvPicPr>
          <p:nvPr/>
        </p:nvPicPr>
        <p:blipFill>
          <a:blip r:embed="rId3"/>
          <a:stretch>
            <a:fillRect/>
          </a:stretch>
        </p:blipFill>
        <p:spPr>
          <a:xfrm>
            <a:off x="4618931" y="1001148"/>
            <a:ext cx="1611294" cy="1889287"/>
          </a:xfrm>
          <a:prstGeom prst="rect">
            <a:avLst/>
          </a:prstGeom>
        </p:spPr>
      </p:pic>
      <p:sp>
        <p:nvSpPr>
          <p:cNvPr id="5" name="TextBox 4">
            <a:extLst>
              <a:ext uri="{FF2B5EF4-FFF2-40B4-BE49-F238E27FC236}">
                <a16:creationId xmlns:a16="http://schemas.microsoft.com/office/drawing/2014/main" id="{8290AA49-3CA5-3EDE-3747-5073584CF2A7}"/>
              </a:ext>
            </a:extLst>
          </p:cNvPr>
          <p:cNvSpPr txBox="1"/>
          <p:nvPr/>
        </p:nvSpPr>
        <p:spPr>
          <a:xfrm>
            <a:off x="4577371" y="2889067"/>
            <a:ext cx="1772432" cy="9337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imes New Roman"/>
                <a:ea typeface="+mn-lt"/>
                <a:cs typeface="+mn-lt"/>
              </a:rPr>
              <a:t>Sai Priya</a:t>
            </a:r>
          </a:p>
          <a:p>
            <a:r>
              <a:rPr lang="en-US">
                <a:latin typeface="Times New Roman"/>
                <a:ea typeface="+mn-lt"/>
                <a:cs typeface="+mn-lt"/>
              </a:rPr>
              <a:t>Front End</a:t>
            </a:r>
            <a:endParaRPr lang="en-US">
              <a:latin typeface="Times New Roman"/>
              <a:ea typeface="+mn-lt"/>
              <a:cs typeface="Times New Roman"/>
            </a:endParaRPr>
          </a:p>
          <a:p>
            <a:r>
              <a:rPr lang="en-US">
                <a:latin typeface="Times New Roman"/>
                <a:ea typeface="+mn-lt"/>
                <a:cs typeface="+mn-lt"/>
              </a:rPr>
              <a:t>Team Lead</a:t>
            </a:r>
            <a:endParaRPr lang="en-US">
              <a:latin typeface="Times New Roman"/>
              <a:cs typeface="Times New Roman"/>
            </a:endParaRPr>
          </a:p>
        </p:txBody>
      </p:sp>
      <p:pic>
        <p:nvPicPr>
          <p:cNvPr id="6" name="Picture 5" descr="A person with long hair smiling&#10;&#10;AI-generated content may be incorrect.">
            <a:extLst>
              <a:ext uri="{FF2B5EF4-FFF2-40B4-BE49-F238E27FC236}">
                <a16:creationId xmlns:a16="http://schemas.microsoft.com/office/drawing/2014/main" id="{11A4C849-2372-2FD4-D693-198B27B9C8F7}"/>
              </a:ext>
            </a:extLst>
          </p:cNvPr>
          <p:cNvPicPr>
            <a:picLocks noChangeAspect="1"/>
          </p:cNvPicPr>
          <p:nvPr/>
        </p:nvPicPr>
        <p:blipFill>
          <a:blip r:embed="rId4"/>
          <a:stretch>
            <a:fillRect/>
          </a:stretch>
        </p:blipFill>
        <p:spPr>
          <a:xfrm>
            <a:off x="7238241" y="1001788"/>
            <a:ext cx="1782042" cy="1891829"/>
          </a:xfrm>
          <a:prstGeom prst="rect">
            <a:avLst/>
          </a:prstGeom>
        </p:spPr>
      </p:pic>
      <p:sp>
        <p:nvSpPr>
          <p:cNvPr id="7" name="TextBox 6">
            <a:extLst>
              <a:ext uri="{FF2B5EF4-FFF2-40B4-BE49-F238E27FC236}">
                <a16:creationId xmlns:a16="http://schemas.microsoft.com/office/drawing/2014/main" id="{36E7C8F1-2EC3-2F85-A59D-D55FEA929B3F}"/>
              </a:ext>
            </a:extLst>
          </p:cNvPr>
          <p:cNvSpPr txBox="1"/>
          <p:nvPr/>
        </p:nvSpPr>
        <p:spPr>
          <a:xfrm>
            <a:off x="7239576" y="2893617"/>
            <a:ext cx="179114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imes New Roman"/>
                <a:cs typeface="Times New Roman"/>
              </a:rPr>
              <a:t>         </a:t>
            </a:r>
            <a:r>
              <a:rPr lang="en-US" err="1">
                <a:latin typeface="Times New Roman"/>
                <a:cs typeface="Times New Roman"/>
              </a:rPr>
              <a:t>Nikitha</a:t>
            </a:r>
            <a:br>
              <a:rPr lang="en-US">
                <a:latin typeface="Times New Roman"/>
              </a:rPr>
            </a:br>
            <a:r>
              <a:rPr lang="en-US">
                <a:latin typeface="Times New Roman"/>
                <a:cs typeface="Times New Roman"/>
              </a:rPr>
              <a:t>    Frond-End QA</a:t>
            </a:r>
          </a:p>
        </p:txBody>
      </p:sp>
      <p:pic>
        <p:nvPicPr>
          <p:cNvPr id="8" name="Picture 7">
            <a:extLst>
              <a:ext uri="{FF2B5EF4-FFF2-40B4-BE49-F238E27FC236}">
                <a16:creationId xmlns:a16="http://schemas.microsoft.com/office/drawing/2014/main" id="{0DE37EBA-B9A0-D131-EEC4-871666F59337}"/>
              </a:ext>
            </a:extLst>
          </p:cNvPr>
          <p:cNvPicPr>
            <a:picLocks noChangeAspect="1"/>
          </p:cNvPicPr>
          <p:nvPr/>
        </p:nvPicPr>
        <p:blipFill>
          <a:blip r:embed="rId5"/>
          <a:stretch>
            <a:fillRect/>
          </a:stretch>
        </p:blipFill>
        <p:spPr>
          <a:xfrm>
            <a:off x="10037784" y="1002082"/>
            <a:ext cx="1792789" cy="1889344"/>
          </a:xfrm>
          <a:prstGeom prst="rect">
            <a:avLst/>
          </a:prstGeom>
        </p:spPr>
      </p:pic>
      <p:sp>
        <p:nvSpPr>
          <p:cNvPr id="9" name="TextBox 8">
            <a:extLst>
              <a:ext uri="{FF2B5EF4-FFF2-40B4-BE49-F238E27FC236}">
                <a16:creationId xmlns:a16="http://schemas.microsoft.com/office/drawing/2014/main" id="{A3C5D9DD-E6E2-73D3-B7E3-51D9C74A31BA}"/>
              </a:ext>
            </a:extLst>
          </p:cNvPr>
          <p:cNvSpPr txBox="1"/>
          <p:nvPr/>
        </p:nvSpPr>
        <p:spPr>
          <a:xfrm>
            <a:off x="10038967" y="2909079"/>
            <a:ext cx="174544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latin typeface="Times New Roman"/>
                <a:cs typeface="Times New Roman"/>
              </a:rPr>
              <a:t>NagaLakshmi</a:t>
            </a:r>
            <a:endParaRPr lang="en-US">
              <a:latin typeface="Times New Roman"/>
              <a:cs typeface="Times New Roman"/>
            </a:endParaRPr>
          </a:p>
          <a:p>
            <a:r>
              <a:rPr lang="en-US">
                <a:latin typeface="Times New Roman"/>
                <a:cs typeface="Times New Roman"/>
              </a:rPr>
              <a:t>Jr. Front End Developer</a:t>
            </a:r>
          </a:p>
        </p:txBody>
      </p:sp>
    </p:spTree>
    <p:extLst>
      <p:ext uri="{BB962C8B-B14F-4D97-AF65-F5344CB8AC3E}">
        <p14:creationId xmlns:p14="http://schemas.microsoft.com/office/powerpoint/2010/main" val="2802271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C9E1B-39F8-8332-55B8-B8C72F48CD9C}"/>
              </a:ext>
            </a:extLst>
          </p:cNvPr>
          <p:cNvSpPr>
            <a:spLocks noGrp="1"/>
          </p:cNvSpPr>
          <p:nvPr>
            <p:ph type="title"/>
          </p:nvPr>
        </p:nvSpPr>
        <p:spPr>
          <a:xfrm>
            <a:off x="1484311" y="685800"/>
            <a:ext cx="10018713" cy="1185333"/>
          </a:xfrm>
        </p:spPr>
        <p:txBody>
          <a:bodyPr vert="horz" lIns="91440" tIns="45720" rIns="91440" bIns="45720" rtlCol="0" anchor="ctr">
            <a:normAutofit/>
          </a:bodyPr>
          <a:lstStyle/>
          <a:p>
            <a:r>
              <a:rPr lang="en-US">
                <a:latin typeface="+mj-lt"/>
              </a:rPr>
              <a:t>PERSONAS</a:t>
            </a:r>
          </a:p>
        </p:txBody>
      </p:sp>
      <p:pic>
        <p:nvPicPr>
          <p:cNvPr id="19" name="Picture 18" descr="Farmer in agricultural field Farmer in oilseed rape agricultural field indian farmer portrait stock pictures, royalty-free photos &amp; images">
            <a:extLst>
              <a:ext uri="{FF2B5EF4-FFF2-40B4-BE49-F238E27FC236}">
                <a16:creationId xmlns:a16="http://schemas.microsoft.com/office/drawing/2014/main" id="{01FEDD1D-C627-30F1-B038-55A077696204}"/>
              </a:ext>
            </a:extLst>
          </p:cNvPr>
          <p:cNvPicPr>
            <a:picLocks noChangeAspect="1"/>
          </p:cNvPicPr>
          <p:nvPr/>
        </p:nvPicPr>
        <p:blipFill>
          <a:blip r:embed="rId3" cstate="print">
            <a:extLst>
              <a:ext uri="{28A0092B-C50C-407E-A947-70E740481C1C}">
                <a14:useLocalDpi xmlns:a14="http://schemas.microsoft.com/office/drawing/2010/main" val="0"/>
              </a:ext>
            </a:extLst>
          </a:blip>
          <a:srcRect l="33665" r="18679"/>
          <a:stretch/>
        </p:blipFill>
        <p:spPr bwMode="auto">
          <a:xfrm>
            <a:off x="1512452" y="1998131"/>
            <a:ext cx="2720881" cy="3791517"/>
          </a:xfrm>
          <a:prstGeom prst="roundRect">
            <a:avLst>
              <a:gd name="adj" fmla="val 4380"/>
            </a:avLst>
          </a:pr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18" name="TextBox 17">
            <a:extLst>
              <a:ext uri="{FF2B5EF4-FFF2-40B4-BE49-F238E27FC236}">
                <a16:creationId xmlns:a16="http://schemas.microsoft.com/office/drawing/2014/main" id="{5842D131-DC51-5F67-2CE4-A8C47329EC18}"/>
              </a:ext>
            </a:extLst>
          </p:cNvPr>
          <p:cNvSpPr txBox="1"/>
          <p:nvPr/>
        </p:nvSpPr>
        <p:spPr>
          <a:xfrm>
            <a:off x="4620985" y="1998133"/>
            <a:ext cx="6885215" cy="3793067"/>
          </a:xfrm>
          <a:prstGeom prst="rect">
            <a:avLst/>
          </a:prstGeom>
        </p:spPr>
        <p:txBody>
          <a:bodyPr vert="horz" lIns="91440" tIns="45720" rIns="91440" bIns="45720" rtlCol="0" anchor="ctr">
            <a:normAutofit lnSpcReduction="10000"/>
          </a:bodyPr>
          <a:lstStyle/>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Farmer – Rajesh Kumar</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Age: 45</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Location: Andhra Pradesh, India</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Background: Rajesh has a 5-acre farm and grows wheat and paddy. He faces problems with plant diseases but doesn't have access to the latest technology in agriculture.</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Needs: A simple mobile solution for plant disease identification and treatment.</a:t>
            </a:r>
          </a:p>
          <a:p>
            <a:pPr>
              <a:lnSpc>
                <a:spcPct val="90000"/>
              </a:lnSpc>
              <a:spcBef>
                <a:spcPct val="20000"/>
              </a:spcBef>
              <a:spcAft>
                <a:spcPts val="600"/>
              </a:spcAft>
              <a:buClr>
                <a:schemeClr val="accent1">
                  <a:lumMod val="75000"/>
                </a:schemeClr>
              </a:buClr>
              <a:buSzPct val="145000"/>
            </a:pPr>
            <a:r>
              <a:rPr lang="en-US">
                <a:latin typeface="Times New Roman"/>
                <a:cs typeface="Times New Roman"/>
              </a:rPr>
              <a:t>Challenges:</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Limited access to lab testing.</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Lack of technical knowledge in AI-based tool usage.</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Requires an offline mode when working in the field remotely.</a:t>
            </a:r>
          </a:p>
        </p:txBody>
      </p:sp>
    </p:spTree>
    <p:extLst>
      <p:ext uri="{BB962C8B-B14F-4D97-AF65-F5344CB8AC3E}">
        <p14:creationId xmlns:p14="http://schemas.microsoft.com/office/powerpoint/2010/main" val="3180479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pic>
        <p:nvPicPr>
          <p:cNvPr id="6" name="Picture 5" descr="Anna Mule">
            <a:extLst>
              <a:ext uri="{FF2B5EF4-FFF2-40B4-BE49-F238E27FC236}">
                <a16:creationId xmlns:a16="http://schemas.microsoft.com/office/drawing/2014/main" id="{5695D6AB-8D31-167B-41DF-33ECE5C992DD}"/>
              </a:ext>
            </a:extLst>
          </p:cNvPr>
          <p:cNvPicPr>
            <a:picLocks noChangeAspect="1"/>
          </p:cNvPicPr>
          <p:nvPr/>
        </p:nvPicPr>
        <p:blipFill>
          <a:blip r:embed="rId3" cstate="print">
            <a:extLst>
              <a:ext uri="{28A0092B-C50C-407E-A947-70E740481C1C}">
                <a14:useLocalDpi xmlns:a14="http://schemas.microsoft.com/office/drawing/2010/main" val="0"/>
              </a:ext>
            </a:extLst>
          </a:blip>
          <a:srcRect l="17351" r="14670"/>
          <a:stretch/>
        </p:blipFill>
        <p:spPr bwMode="auto">
          <a:xfrm>
            <a:off x="1641021" y="1069522"/>
            <a:ext cx="3102428" cy="4563836"/>
          </a:xfrm>
          <a:prstGeom prst="roundRect">
            <a:avLst>
              <a:gd name="adj" fmla="val 4380"/>
            </a:avLst>
          </a:pr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5" name="TextBox 4">
            <a:extLst>
              <a:ext uri="{FF2B5EF4-FFF2-40B4-BE49-F238E27FC236}">
                <a16:creationId xmlns:a16="http://schemas.microsoft.com/office/drawing/2014/main" id="{FD6DF230-DF6E-EFD8-E68D-E0EABFDBDDCF}"/>
              </a:ext>
            </a:extLst>
          </p:cNvPr>
          <p:cNvSpPr txBox="1"/>
          <p:nvPr/>
        </p:nvSpPr>
        <p:spPr>
          <a:xfrm>
            <a:off x="5021035" y="1998133"/>
            <a:ext cx="6481987" cy="3793067"/>
          </a:xfrm>
          <a:prstGeom prst="rect">
            <a:avLst/>
          </a:prstGeom>
        </p:spPr>
        <p:txBody>
          <a:bodyPr vert="horz" lIns="91440" tIns="45720" rIns="91440" bIns="45720" rtlCol="0" anchor="ctr">
            <a:normAutofit lnSpcReduction="10000"/>
          </a:bodyPr>
          <a:lstStyle/>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Agricultural Consultant – ED. Anna Mule</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Age: 32</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Location: New </a:t>
            </a:r>
            <a:r>
              <a:rPr lang="en-US" err="1">
                <a:latin typeface="Times New Roman"/>
                <a:cs typeface="Times New Roman"/>
              </a:rPr>
              <a:t>york</a:t>
            </a:r>
            <a:r>
              <a:rPr lang="en-US">
                <a:latin typeface="Times New Roman"/>
                <a:cs typeface="Times New Roman"/>
              </a:rPr>
              <a:t>, USA</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Background: Anna is an agronomist with an experience of more than 12 years. She consults for multiple farms and promotes organic and sustainable farming and Director of </a:t>
            </a:r>
            <a:r>
              <a:rPr lang="en-US">
                <a:latin typeface="Times New Roman"/>
                <a:cs typeface="Times New Roman"/>
                <a:hlinkClick r:id="rId4"/>
              </a:rPr>
              <a:t>Slow food USA.</a:t>
            </a:r>
            <a:endParaRPr lang="en-US">
              <a:latin typeface="Times New Roman"/>
              <a:cs typeface="Times New Roman"/>
            </a:endParaRP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Needs: A scalable diagnostic tool to assess multiple farms and suggest treatment strategies.</a:t>
            </a:r>
          </a:p>
          <a:p>
            <a:pPr>
              <a:lnSpc>
                <a:spcPct val="90000"/>
              </a:lnSpc>
              <a:spcBef>
                <a:spcPct val="20000"/>
              </a:spcBef>
              <a:spcAft>
                <a:spcPts val="600"/>
              </a:spcAft>
              <a:buClr>
                <a:schemeClr val="accent1">
                  <a:lumMod val="75000"/>
                </a:schemeClr>
              </a:buClr>
              <a:buSzPct val="145000"/>
            </a:pPr>
            <a:r>
              <a:rPr lang="en-US">
                <a:latin typeface="Times New Roman"/>
                <a:cs typeface="Times New Roman"/>
              </a:rPr>
              <a:t>Challenges:</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Manual inspections take too much time.</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Needs high-accuracy AI predictions.</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Prefers a web-based dashboard to analyze disease trends.</a:t>
            </a:r>
          </a:p>
        </p:txBody>
      </p:sp>
    </p:spTree>
    <p:extLst>
      <p:ext uri="{BB962C8B-B14F-4D97-AF65-F5344CB8AC3E}">
        <p14:creationId xmlns:p14="http://schemas.microsoft.com/office/powerpoint/2010/main" val="2244014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pic>
        <p:nvPicPr>
          <p:cNvPr id="6" name="Picture 5" descr="MS Swaminathan, father of India's Green ...">
            <a:extLst>
              <a:ext uri="{FF2B5EF4-FFF2-40B4-BE49-F238E27FC236}">
                <a16:creationId xmlns:a16="http://schemas.microsoft.com/office/drawing/2014/main" id="{3C0CFC19-E86C-99BC-16BB-AE994AF0E07E}"/>
              </a:ext>
            </a:extLst>
          </p:cNvPr>
          <p:cNvPicPr>
            <a:picLocks noChangeAspect="1"/>
          </p:cNvPicPr>
          <p:nvPr/>
        </p:nvPicPr>
        <p:blipFill>
          <a:blip r:embed="rId3">
            <a:extLst>
              <a:ext uri="{28A0092B-C50C-407E-A947-70E740481C1C}">
                <a14:useLocalDpi xmlns:a14="http://schemas.microsoft.com/office/drawing/2010/main" val="0"/>
              </a:ext>
            </a:extLst>
          </a:blip>
          <a:srcRect r="28237" b="-1"/>
          <a:stretch/>
        </p:blipFill>
        <p:spPr bwMode="auto">
          <a:xfrm>
            <a:off x="1512452" y="1998131"/>
            <a:ext cx="2720881" cy="3791517"/>
          </a:xfrm>
          <a:prstGeom prst="roundRect">
            <a:avLst>
              <a:gd name="adj" fmla="val 5656"/>
            </a:avLst>
          </a:pr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5" name="TextBox 4">
            <a:extLst>
              <a:ext uri="{FF2B5EF4-FFF2-40B4-BE49-F238E27FC236}">
                <a16:creationId xmlns:a16="http://schemas.microsoft.com/office/drawing/2014/main" id="{1AEF3145-8E76-330E-9494-88E11AA070E2}"/>
              </a:ext>
            </a:extLst>
          </p:cNvPr>
          <p:cNvSpPr txBox="1"/>
          <p:nvPr/>
        </p:nvSpPr>
        <p:spPr>
          <a:xfrm>
            <a:off x="4620985" y="1998133"/>
            <a:ext cx="6885215" cy="3793067"/>
          </a:xfrm>
          <a:prstGeom prst="rect">
            <a:avLst/>
          </a:prstGeom>
        </p:spPr>
        <p:txBody>
          <a:bodyPr vert="horz" lIns="91440" tIns="45720" rIns="91440" bIns="45720" rtlCol="0" anchor="ctr">
            <a:noAutofit/>
          </a:bodyPr>
          <a:lstStyle/>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Government Researcher – Dr. Mankombu Sambasivan Swaminathan</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Age: 78</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Location: Chennai, India</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Background: Swaminathan is a government agricultural researcher working on food security and disease prediction models. He works with ICAR and policymakers.</a:t>
            </a:r>
            <a:br>
              <a:rPr lang="en-US">
                <a:latin typeface="Times New Roman"/>
              </a:rPr>
            </a:br>
            <a:r>
              <a:rPr lang="en-US">
                <a:latin typeface="Times New Roman"/>
                <a:cs typeface="Times New Roman"/>
                <a:hlinkClick r:id="rId4"/>
              </a:rPr>
              <a:t>https://en.wikipedia.org/wiki/M._S._Swaminathan </a:t>
            </a:r>
            <a:endParaRPr lang="en-US">
              <a:latin typeface="Times New Roman"/>
              <a:cs typeface="Times New Roman"/>
            </a:endParaRP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Needs: Large-scale data of plant diseases for scientific research &amp; policy making.</a:t>
            </a:r>
          </a:p>
          <a:p>
            <a:pPr>
              <a:lnSpc>
                <a:spcPct val="90000"/>
              </a:lnSpc>
              <a:spcBef>
                <a:spcPct val="20000"/>
              </a:spcBef>
              <a:spcAft>
                <a:spcPts val="600"/>
              </a:spcAft>
              <a:buClr>
                <a:schemeClr val="accent1">
                  <a:lumMod val="75000"/>
                </a:schemeClr>
              </a:buClr>
              <a:buSzPct val="145000"/>
            </a:pPr>
            <a:r>
              <a:rPr lang="en-US">
                <a:latin typeface="Times New Roman"/>
                <a:cs typeface="Times New Roman"/>
              </a:rPr>
              <a:t>Challenges:</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Wants real-time data across multiple states.</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 Disease trend analytics along with historical data.</a:t>
            </a:r>
          </a:p>
          <a:p>
            <a:pPr>
              <a:lnSpc>
                <a:spcPct val="90000"/>
              </a:lnSpc>
              <a:spcBef>
                <a:spcPct val="20000"/>
              </a:spcBef>
              <a:spcAft>
                <a:spcPts val="600"/>
              </a:spcAft>
              <a:buClr>
                <a:schemeClr val="accent1">
                  <a:lumMod val="75000"/>
                </a:schemeClr>
              </a:buClr>
              <a:buSzPct val="145000"/>
              <a:buFont typeface="Arial"/>
              <a:buChar char="•"/>
            </a:pPr>
            <a:r>
              <a:rPr lang="en-US">
                <a:latin typeface="Times New Roman"/>
                <a:cs typeface="Times New Roman"/>
              </a:rPr>
              <a:t>API preference for data to integrate into projects. </a:t>
            </a:r>
          </a:p>
        </p:txBody>
      </p:sp>
    </p:spTree>
    <p:extLst>
      <p:ext uri="{BB962C8B-B14F-4D97-AF65-F5344CB8AC3E}">
        <p14:creationId xmlns:p14="http://schemas.microsoft.com/office/powerpoint/2010/main" val="33735337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1A9F9826-882C-40B9-8F38-5A3B8CFD196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D3A8CEAAF40734FBDA76BCBB7EA00E1" ma:contentTypeVersion="13" ma:contentTypeDescription="Create a new document." ma:contentTypeScope="" ma:versionID="35a60f7d78773df28d621bcc03872e7c">
  <xsd:schema xmlns:xsd="http://www.w3.org/2001/XMLSchema" xmlns:xs="http://www.w3.org/2001/XMLSchema" xmlns:p="http://schemas.microsoft.com/office/2006/metadata/properties" xmlns:ns3="7a2c9274-9d0b-4dae-bbc4-7844e1de625a" xmlns:ns4="c2b52e62-3811-4394-938a-b64237f2b4da" targetNamespace="http://schemas.microsoft.com/office/2006/metadata/properties" ma:root="true" ma:fieldsID="54f27f64118de13e76e135889b1c7965" ns3:_="" ns4:_="">
    <xsd:import namespace="7a2c9274-9d0b-4dae-bbc4-7844e1de625a"/>
    <xsd:import namespace="c2b52e62-3811-4394-938a-b64237f2b4da"/>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element ref="ns3:MediaServiceSearchProperties" minOccurs="0"/>
                <xsd:element ref="ns3:MediaServiceGenerationTime" minOccurs="0"/>
                <xsd:element ref="ns3:MediaServiceEventHashCode" minOccurs="0"/>
                <xsd:element ref="ns3:MediaServiceSystemTags" minOccurs="0"/>
                <xsd:element ref="ns3:MediaServiceOCR"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2c9274-9d0b-4dae-bbc4-7844e1de625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element name="MediaServiceSearchProperties" ma:index="15" nillable="true" ma:displayName="MediaServiceSearchProperties" ma:hidden="true" ma:internalName="MediaServiceSearchProperties" ma:readOnly="true">
      <xsd:simpleType>
        <xsd:restriction base="dms:Note"/>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SystemTags" ma:index="18" nillable="true" ma:displayName="MediaServiceSystemTags" ma:hidden="true" ma:internalName="MediaServiceSystemTags" ma:readOnly="true">
      <xsd:simpleType>
        <xsd:restriction base="dms:Note"/>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2b52e62-3811-4394-938a-b64237f2b4d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7a2c9274-9d0b-4dae-bbc4-7844e1de625a" xsi:nil="true"/>
  </documentManagement>
</p:properties>
</file>

<file path=customXml/itemProps1.xml><?xml version="1.0" encoding="utf-8"?>
<ds:datastoreItem xmlns:ds="http://schemas.openxmlformats.org/officeDocument/2006/customXml" ds:itemID="{769BEA54-D6BD-4637-9C87-70B9F531EEE2}">
  <ds:schemaRefs>
    <ds:schemaRef ds:uri="7a2c9274-9d0b-4dae-bbc4-7844e1de625a"/>
    <ds:schemaRef ds:uri="c2b52e62-3811-4394-938a-b64237f2b4d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5C56804-15A3-4BC3-A181-4A84E37AC04D}">
  <ds:schemaRefs>
    <ds:schemaRef ds:uri="http://schemas.microsoft.com/sharepoint/v3/contenttype/forms"/>
  </ds:schemaRefs>
</ds:datastoreItem>
</file>

<file path=customXml/itemProps3.xml><?xml version="1.0" encoding="utf-8"?>
<ds:datastoreItem xmlns:ds="http://schemas.openxmlformats.org/officeDocument/2006/customXml" ds:itemID="{E0ADB45E-A583-40A0-AEE2-F2DD10F232EB}">
  <ds:schemaRefs>
    <ds:schemaRef ds:uri="http://purl.org/dc/dcmitype/"/>
    <ds:schemaRef ds:uri="http://purl.org/dc/terms/"/>
    <ds:schemaRef ds:uri="http://schemas.microsoft.com/office/2006/documentManagement/types"/>
    <ds:schemaRef ds:uri="7a2c9274-9d0b-4dae-bbc4-7844e1de625a"/>
    <ds:schemaRef ds:uri="c2b52e62-3811-4394-938a-b64237f2b4da"/>
    <ds:schemaRef ds:uri="http://purl.org/dc/elements/1.1/"/>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Parallax</Template>
  <TotalTime>0</TotalTime>
  <Words>1500</Words>
  <Application>Microsoft Office PowerPoint</Application>
  <PresentationFormat>Widescreen</PresentationFormat>
  <Paragraphs>178</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Times New Roman</vt:lpstr>
      <vt:lpstr>Parallax</vt:lpstr>
      <vt:lpstr>Plant leaf Disease detection Using CNN and TensorFlow(Phytora: Plant Health’s Future)</vt:lpstr>
      <vt:lpstr>Table of Contents</vt:lpstr>
      <vt:lpstr>Problem Statement</vt:lpstr>
      <vt:lpstr>Project Description </vt:lpstr>
      <vt:lpstr>Team Members Roles and Responsibilities </vt:lpstr>
      <vt:lpstr>PowerPoint Presentation</vt:lpstr>
      <vt:lpstr>PERSONAS</vt:lpstr>
      <vt:lpstr>PowerPoint Presentation</vt:lpstr>
      <vt:lpstr>PowerPoint Presentation</vt:lpstr>
      <vt:lpstr>Tools &amp; Technologies</vt:lpstr>
      <vt:lpstr>Cont..</vt:lpstr>
      <vt:lpstr>Cont..</vt:lpstr>
      <vt:lpstr>Project Schedule</vt:lpstr>
      <vt:lpstr>Retrospective</vt:lpstr>
      <vt:lpstr>PowerPoint Presentation</vt:lpstr>
      <vt:lpstr>PowerPoint Presentation</vt:lpstr>
      <vt:lpstr>Team Agreement</vt:lpstr>
      <vt:lpstr>Wiki Page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kishore kali</dc:creator>
  <cp:lastModifiedBy>Mule, Manoj Kumar Reddy</cp:lastModifiedBy>
  <cp:revision>1</cp:revision>
  <cp:lastPrinted>2025-02-11T04:01:02Z</cp:lastPrinted>
  <dcterms:created xsi:type="dcterms:W3CDTF">2025-02-09T23:01:37Z</dcterms:created>
  <dcterms:modified xsi:type="dcterms:W3CDTF">2025-02-11T18:16:47Z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0x010100ED3A8CEAAF40734FBDA76BCBB7EA00E1</vt:lpwstr>
  </property>
</Properties>
</file>